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Lst>
  <p:sldSz cx="18288000" cy="10287000"/>
  <p:notesSz cx="6858000" cy="9144000"/>
  <p:embeddedFontLst>
    <p:embeddedFont>
      <p:font typeface="Calibri (MS)" panose="020B0604020202020204" charset="0"/>
      <p:regular r:id="rId37"/>
    </p:embeddedFont>
    <p:embeddedFont>
      <p:font typeface="Calibri (MS) Bold" panose="020B0604020202020204" charset="0"/>
      <p:regular r:id="rId38"/>
    </p:embeddedFont>
    <p:embeddedFont>
      <p:font typeface="Gladiola"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91" autoAdjust="0"/>
    <p:restoredTop sz="94622" autoAdjust="0"/>
  </p:normalViewPr>
  <p:slideViewPr>
    <p:cSldViewPr>
      <p:cViewPr varScale="1">
        <p:scale>
          <a:sx n="47" d="100"/>
          <a:sy n="47" d="100"/>
        </p:scale>
        <p:origin x="1590"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know your message, you need to know:</a:t>
            </a:r>
          </a:p>
          <a:p>
            <a:endParaRPr lang="en-US"/>
          </a:p>
          <a:p>
            <a:r>
              <a:rPr lang="en-US"/>
              <a:t>What’s the goal? What do you need to accomplish with your message?</a:t>
            </a:r>
          </a:p>
          <a:p>
            <a:endParaRPr lang="en-US"/>
          </a:p>
          <a:p>
            <a:r>
              <a:rPr lang="en-US"/>
              <a:t>What’s at stake? What will fall apart if your message isn't received clearly? </a:t>
            </a:r>
          </a:p>
          <a:p>
            <a:endParaRPr lang="en-US"/>
          </a:p>
          <a:p>
            <a:r>
              <a:rPr lang="en-US"/>
              <a:t>What’s wanted? What do you each stand to gain? </a:t>
            </a:r>
          </a:p>
          <a:p>
            <a:endParaRPr lang="en-US"/>
          </a:p>
          <a:p>
            <a:r>
              <a:rPr lang="en-US"/>
              <a:t>What’s not wanted? What do you each stand to lose? </a:t>
            </a:r>
          </a:p>
          <a:p>
            <a:endParaRPr lang="en-US"/>
          </a:p>
          <a:p>
            <a:r>
              <a:rPr lang="en-US"/>
              <a:t>Make sure you're answering these questions from your perspective, their perspective, and the perspective of the business or project.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determine when the message should be delivered. How does that even matter? </a:t>
            </a:r>
          </a:p>
          <a:p>
            <a:endParaRPr lang="en-US"/>
          </a:p>
          <a:p>
            <a:r>
              <a:rPr lang="en-US"/>
              <a:t>Think about the flow of your week. </a:t>
            </a:r>
          </a:p>
          <a:p>
            <a:endParaRPr lang="en-US"/>
          </a:p>
          <a:p>
            <a:r>
              <a:rPr lang="en-US"/>
              <a:t>Let's look at that, based on the assumption that you are not spending your weekends working for your job.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really nail your timing, determine your messages urgency or importance. Just because something is important doesn't mean it's urgent. </a:t>
            </a:r>
          </a:p>
          <a:p>
            <a:endParaRPr lang="en-US"/>
          </a:p>
          <a:p>
            <a:r>
              <a:rPr lang="en-US"/>
              <a:t>Examples: </a:t>
            </a:r>
          </a:p>
          <a:p>
            <a:endParaRPr lang="en-US"/>
          </a:p>
          <a:p>
            <a:r>
              <a:rPr lang="en-US"/>
              <a:t>Urgent: “We’re hitting the project budget ceiling this week and need a decision now on whether to reallocate funds.”</a:t>
            </a:r>
          </a:p>
          <a:p>
            <a:endParaRPr lang="en-US"/>
          </a:p>
          <a:p>
            <a:r>
              <a:rPr lang="en-US"/>
              <a:t>Important: “We should reforecast the remaining budget to identify cost-saving opportunities and avoid overruns in later phases.”</a:t>
            </a:r>
          </a:p>
          <a:p>
            <a:endParaRPr lang="en-US"/>
          </a:p>
          <a:p>
            <a:r>
              <a:rPr lang="en-US"/>
              <a:t>Knowing if your message is urgent or important helps you focus in on your day of the week.</a:t>
            </a:r>
          </a:p>
          <a:p>
            <a:endParaRPr lang="en-US"/>
          </a:p>
          <a:p>
            <a:r>
              <a:rPr lang="en-US"/>
              <a:t>It's Monday morning. You're desperate for one more cup of caffeine before you dig into figuring out what you need to do for the week. Can that message about reforecasting your budget wait?</a:t>
            </a:r>
          </a:p>
          <a:p>
            <a:endParaRPr lang="en-US"/>
          </a:p>
          <a:p>
            <a:r>
              <a:rPr lang="en-US"/>
              <a:t>Fridays can be equally tricky for sending more complex messages, because people are exhausted from the week and are thinking about their weekend plans.</a:t>
            </a:r>
          </a:p>
          <a:p>
            <a:endParaRPr lang="en-US"/>
          </a:p>
          <a:p>
            <a:r>
              <a:rPr lang="en-US"/>
              <a:t>Time zones also impact your timing. 9:00 am in New York is 6:00 am in California. That matters.  </a:t>
            </a:r>
          </a:p>
          <a:p>
            <a:endParaRPr lang="en-US"/>
          </a:p>
          <a:p>
            <a:r>
              <a:rPr lang="en-US"/>
              <a:t>The distractions of life and work are also great at getting in the way of people hearing what you're saying. Think about the challenges in your life that get in the way of messages. What might people on your team be facing. </a:t>
            </a:r>
          </a:p>
          <a:p>
            <a:endParaRPr lang="en-US"/>
          </a:p>
          <a:p>
            <a:r>
              <a:rPr lang="en-US"/>
              <a:t>Ken had a knack for calling me almost daily before the work day even began. I'd step in the shower and the phone would ring. Timing matters. Respect people's private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With the who, what, and when settled, consider where to communicate.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delivery platform is an important consideration, because your platform will play a powerful role in tone and body language. </a:t>
            </a:r>
          </a:p>
          <a:p>
            <a:endParaRPr lang="en-US"/>
          </a:p>
          <a:p>
            <a:r>
              <a:rPr lang="en-US"/>
              <a:t>Email is great when facts and a written record are the most important. </a:t>
            </a:r>
          </a:p>
          <a:p>
            <a:endParaRPr lang="en-US"/>
          </a:p>
          <a:p>
            <a:r>
              <a:rPr lang="en-US"/>
              <a:t>When the WAY you say what needs said matters, you'll want to weigh the pros and cons of phone, Zoom, in-person, or videos like looms in an email.</a:t>
            </a:r>
          </a:p>
          <a:p>
            <a:endParaRPr lang="en-US"/>
          </a:p>
          <a:p>
            <a:r>
              <a:rPr lang="en-US"/>
              <a:t>No one way of delivering a message is right for every situation, so you'll need to be adaptable.</a:t>
            </a:r>
          </a:p>
          <a:p>
            <a:endParaRPr lang="en-US"/>
          </a:p>
          <a:p>
            <a:r>
              <a:rPr lang="en-US"/>
              <a:t>I used to work with a stakeholder whose fuse was quite short. If I wanted to guarantee an unreasonable, volatile phone call, I could send him a fact based email when things weren't going his way. I learned quickly that a phone call allowing him to hear my tone of voice immediately diffused his volatility. He'd still be upset, but his reaction was more deflated and reasonable.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we need to look at the WHY. </a:t>
            </a:r>
          </a:p>
          <a:p>
            <a:endParaRPr lang="en-US"/>
          </a:p>
          <a:p>
            <a:r>
              <a:rPr lang="en-US"/>
              <a:t>We all want to understand the why behind anything. </a:t>
            </a:r>
          </a:p>
          <a:p>
            <a:endParaRPr lang="en-US"/>
          </a:p>
          <a:p>
            <a:r>
              <a:rPr lang="en-US"/>
              <a:t>Knowing your root purpose is critical.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step, get inquisitive. </a:t>
            </a:r>
          </a:p>
          <a:p>
            <a:endParaRPr lang="en-US"/>
          </a:p>
          <a:p>
            <a:r>
              <a:rPr lang="en-US"/>
              <a:t>Wasn't Why our favorite question as a kid. </a:t>
            </a:r>
          </a:p>
          <a:p>
            <a:endParaRPr lang="en-US"/>
          </a:p>
          <a:p>
            <a:r>
              <a:rPr lang="en-US"/>
              <a:t>As project managers and leaders, we should be using the 5 Whys to get to a heart of a problem.</a:t>
            </a:r>
          </a:p>
          <a:p>
            <a:endParaRPr lang="en-US"/>
          </a:p>
          <a:p>
            <a:r>
              <a:rPr lang="en-US"/>
              <a:t>Superficial communication results in confusion and frustration. You need clarity when you communicate strategically.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not familiar with the 5 Whys, it's a practice of asking why 5 times to get to the root cause of something. </a:t>
            </a:r>
          </a:p>
          <a:p>
            <a:endParaRPr lang="en-US"/>
          </a:p>
          <a:p>
            <a:r>
              <a:rPr lang="en-US"/>
              <a:t>Here is an example of the 5 whys based on a real world project I led.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Root Cause of our purpose identified, we can shape or shift the narrative appropriately.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put it all together, we'll revisit the who and take into account our 5 Whys and Root Cause. </a:t>
            </a:r>
          </a:p>
          <a:p>
            <a:endParaRPr lang="en-US"/>
          </a:p>
          <a:p>
            <a:r>
              <a:rPr lang="en-US"/>
              <a:t>This analytical approach helps frame consistent communications without ego and emotion, while considering the recipient's perspective.  </a:t>
            </a:r>
          </a:p>
          <a:p>
            <a:endParaRPr lang="en-US"/>
          </a:p>
          <a:p>
            <a:r>
              <a:rPr lang="en-US"/>
              <a:t>When you're communicating with your voice or in person, remain calm, confidant, and use eye contact. </a:t>
            </a:r>
          </a:p>
          <a:p>
            <a:endParaRPr lang="en-US"/>
          </a:p>
          <a:p>
            <a:r>
              <a:rPr lang="en-US"/>
              <a:t>When you're communicating in writing, try to frame your message so they can hear your speaking tone. That's tricky.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 can tell me what this says?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approach to accountant types can be very similar to that of a driver. You'll just need to incorporate a little more data, maybe a bar chart, and focus more heavily on the why behind the message.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your cheerleaders, you can add a little fun into your language or tone. Memes, images, and stories convert well with this group. They want to feel a connection.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cheerleaders, librarians want to feel a connection. They like more flowery, softer language, but keep it structured.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happens when all your thoughtfully crafted communications still result in resistance? </a:t>
            </a:r>
          </a:p>
          <a:p>
            <a:endParaRPr lang="en-US"/>
          </a:p>
          <a:p>
            <a:r>
              <a:rPr lang="en-US"/>
              <a:t>I faced that more than once and it was tempting to respond with something like "your franchise agreement requires it" which really was no better than "because I said so". </a:t>
            </a:r>
          </a:p>
          <a:p>
            <a:endParaRPr lang="en-US"/>
          </a:p>
          <a:p>
            <a:r>
              <a:rPr lang="en-US"/>
              <a:t>I had to dig for a more meaningful, to them, reason. </a:t>
            </a:r>
          </a:p>
          <a:p>
            <a:endParaRPr lang="en-US"/>
          </a:p>
          <a:p>
            <a:r>
              <a:rPr lang="en-US"/>
              <a:t>Sometimes it's like walking a highwire with no net. </a:t>
            </a:r>
          </a:p>
          <a:p>
            <a:endParaRPr lang="en-US"/>
          </a:p>
          <a:p>
            <a:r>
              <a:rPr lang="en-US"/>
              <a:t>When you figure it out, the results are powerful.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Strategic communications have played a huge role in my career. </a:t>
            </a:r>
          </a:p>
          <a:p>
            <a:endParaRPr lang="en-US"/>
          </a:p>
          <a:p>
            <a:r>
              <a:rPr lang="en-US"/>
              <a:t>I'm honored to have been invited to be here today and hope I helped someone gain clarity in how to communicate. </a:t>
            </a:r>
          </a:p>
          <a:p>
            <a:endParaRPr lang="en-US"/>
          </a:p>
          <a:p>
            <a:r>
              <a:rPr lang="en-US"/>
              <a:t>I'm looking for my next remote role in Business and Strategic Operations Management, so if anyone has any leads I would love to hear from you! </a:t>
            </a:r>
          </a:p>
          <a:p>
            <a:endParaRPr lang="en-US"/>
          </a:p>
          <a:p>
            <a:r>
              <a:rPr lang="en-US"/>
              <a:t>Let's connect and keep building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help accomplish that, we're going to talk about how to communicate strategically.</a:t>
            </a:r>
          </a:p>
          <a:p>
            <a:endParaRPr lang="en-US"/>
          </a:p>
          <a:p>
            <a:r>
              <a:rPr lang="en-US"/>
              <a:t>In my last job, I was supporting 130 business owners (with their own unique personalities and needs) and a support team of 13 people. That's a lot of different personalities and communicators to deal with. Some of them had been top executives or board members of major companies and came in with large bank accounts. Others had come from the blue collar world and put everything on the line to own a business. </a:t>
            </a:r>
          </a:p>
          <a:p>
            <a:endParaRPr lang="en-US"/>
          </a:p>
          <a:p>
            <a:r>
              <a:rPr lang="en-US"/>
              <a:t>Someone's education and background is another consideration when communicating clearly. </a:t>
            </a:r>
          </a:p>
          <a:p>
            <a:endParaRPr lang="en-US"/>
          </a:p>
          <a:p>
            <a:r>
              <a:rPr lang="en-US"/>
              <a:t>Over my career, often the hard way, I learned some valuable lessons about the mechanics and art of communication.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we need to identify our audience. This could include their rank or position or level of influence or education, but to be strategic we need to go deeper than a job title. </a:t>
            </a:r>
          </a:p>
          <a:p>
            <a:endParaRPr lang="en-US"/>
          </a:p>
          <a:p>
            <a:r>
              <a:rPr lang="en-US"/>
              <a:t>We're going to talk about 4 types of communicators. It's possible that you'll see  yourself in more than one of them. </a:t>
            </a:r>
          </a:p>
          <a:p>
            <a:endParaRPr lang="en-US"/>
          </a:p>
          <a:p>
            <a:r>
              <a:rPr lang="en-US"/>
              <a:t>It's also likely that you'll feel MOST comfortable in one more than the others. </a:t>
            </a:r>
          </a:p>
          <a:p>
            <a:endParaRPr lang="en-US"/>
          </a:p>
          <a:p>
            <a:r>
              <a:rPr lang="en-US"/>
              <a:t>If you're not already, you're about to become multi-lingual.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Drivers are the competitive folks who when you tell them they can't do something they may challenge you to stand back and watch. They're assertive and results-driven. </a:t>
            </a:r>
          </a:p>
          <a:p>
            <a:endParaRPr lang="en-US"/>
          </a:p>
          <a:p>
            <a:r>
              <a:rPr lang="en-US"/>
              <a:t>In meetings you may notice they focus on results and winning, so you may kick your message off with something along the lines of  "We can win 60% more market share by leading a training initiative." </a:t>
            </a:r>
          </a:p>
          <a:p>
            <a:endParaRPr lang="en-US"/>
          </a:p>
          <a:p>
            <a:r>
              <a:rPr lang="en-US"/>
              <a:t>You can expect quick decisions from your drivers, so it's best to get your message right the first time. </a:t>
            </a:r>
          </a:p>
          <a:p>
            <a:endParaRPr lang="en-US"/>
          </a:p>
          <a:p>
            <a:r>
              <a:rPr lang="en-US"/>
              <a:t>I had a stakeholder, we'll call him Ken, who was a driver type. On day one as a new member of our team, he came in and informed me how I should change our processes.  You can imagine how his approach was probably not the best way to begin a new relationship. But I was able to ID him. </a:t>
            </a:r>
          </a:p>
          <a:p>
            <a:endParaRPr lang="en-US"/>
          </a:p>
          <a:p>
            <a:r>
              <a:rPr lang="en-US"/>
              <a:t>My advice to you Drivers, take a beat before you act.</a:t>
            </a:r>
          </a:p>
          <a:p>
            <a:endParaRPr lang="en-US"/>
          </a:p>
          <a:p>
            <a:r>
              <a:rPr lang="en-US"/>
              <a:t>For those of you facing a driver who wants to take control, take two beats before you respond. </a:t>
            </a:r>
          </a:p>
          <a:p>
            <a:endParaRPr lang="en-US"/>
          </a:p>
          <a:p>
            <a:r>
              <a:rPr lang="en-US"/>
              <a:t>Don't allow your ego and emotions to drive the train. You will almost certainly be derailed.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Analyzers are your conscientious accountant types.</a:t>
            </a:r>
          </a:p>
          <a:p>
            <a:endParaRPr lang="en-US"/>
          </a:p>
          <a:p>
            <a:r>
              <a:rPr lang="en-US"/>
              <a:t>Like with drivers, you're going to want to get to the point pretty quickly, but be ready to provide more data so your analyzers can think things through.</a:t>
            </a:r>
          </a:p>
          <a:p>
            <a:endParaRPr lang="en-US"/>
          </a:p>
          <a:p>
            <a:r>
              <a:rPr lang="en-US"/>
              <a:t>Your message may be something like "based on the year over year data, we're seeing..."</a:t>
            </a:r>
          </a:p>
          <a:p>
            <a:endParaRPr lang="en-US"/>
          </a:p>
          <a:p>
            <a:r>
              <a:rPr lang="en-US"/>
              <a:t>Because of their need for data, these stakeholders take their time to make decisions. And they're going to ask a lot of questions. </a:t>
            </a:r>
          </a:p>
          <a:p>
            <a:endParaRPr lang="en-US"/>
          </a:p>
          <a:p>
            <a:r>
              <a:rPr lang="en-US"/>
              <a:t>My previous boss was one of these types. It often felt like she was slowing every process down, when in reality she was just being thorough. </a:t>
            </a:r>
          </a:p>
          <a:p>
            <a:endParaRPr lang="en-US"/>
          </a:p>
          <a:p>
            <a:r>
              <a:rPr lang="en-US"/>
              <a:t>Your analyzers are not the ones who are going to take large risks that feel like they're jumping off the side of a cliff. They want that security. </a:t>
            </a:r>
          </a:p>
          <a:p>
            <a:endParaRPr lang="en-US"/>
          </a:p>
          <a:p>
            <a:r>
              <a:rPr lang="en-US"/>
              <a:t>Be patient.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Cheerleaders or influencers or connectors, bring people together and influence others largely with their energy. </a:t>
            </a:r>
          </a:p>
          <a:p>
            <a:endParaRPr lang="en-US"/>
          </a:p>
          <a:p>
            <a:r>
              <a:rPr lang="en-US"/>
              <a:t>You don't have to become hyped up to communicate with this group, but you will want to alter your language a little to engage them. You may say something like "I'm excited by the reduction in customer complaints. The results tell a compelling story."</a:t>
            </a:r>
          </a:p>
          <a:p>
            <a:endParaRPr lang="en-US"/>
          </a:p>
          <a:p>
            <a:r>
              <a:rPr lang="en-US"/>
              <a:t>If you get your story right, you're likely to see a quick decision. </a:t>
            </a:r>
          </a:p>
          <a:p>
            <a:endParaRPr lang="en-US"/>
          </a:p>
          <a:p>
            <a:r>
              <a:rPr lang="en-US"/>
              <a:t>I had a manager who was a cheerleader type. She wanted to celebrate everything and make sure the entire team felt connected and appreciated. She loved balloons and streamers. Her brain moved fast. Following her train of thought could be a bit challenging at times, but she knew how to bring people together.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the cheerleaders, Helpers are people focused and want to bring people together. </a:t>
            </a:r>
          </a:p>
          <a:p>
            <a:endParaRPr lang="en-US"/>
          </a:p>
          <a:p>
            <a:r>
              <a:rPr lang="en-US"/>
              <a:t>You likely know them to be the glue that holds a group together, the peacemakers, the happy-to-help types. </a:t>
            </a:r>
          </a:p>
          <a:p>
            <a:endParaRPr lang="en-US"/>
          </a:p>
          <a:p>
            <a:r>
              <a:rPr lang="en-US"/>
              <a:t>Your approach with these stakeholders could be something like "I'm looking for a little support. I wonder if you could help me with..."</a:t>
            </a:r>
          </a:p>
          <a:p>
            <a:endParaRPr lang="en-US"/>
          </a:p>
          <a:p>
            <a:r>
              <a:rPr lang="en-US"/>
              <a:t>In meetings you'll likely notice they focus on ensuring everyone on the team is taken care of and feels supported. </a:t>
            </a:r>
          </a:p>
          <a:p>
            <a:endParaRPr lang="en-US"/>
          </a:p>
          <a:p>
            <a:r>
              <a:rPr lang="en-US"/>
              <a:t>The helpers intersect with the analyzers in their desire for data, so you're not likely to get a quick decision here. They want to feel safe before acting.</a:t>
            </a:r>
          </a:p>
          <a:p>
            <a:endParaRPr lang="en-US"/>
          </a:p>
          <a:p>
            <a:r>
              <a:rPr lang="en-US"/>
              <a:t>When people first meet me they often peg me as a cheerleader or maybe a driver. In reality, this is my home base. I'm your behind the scenes gal making sure everyone and everything is taken care of.</a:t>
            </a:r>
          </a:p>
          <a:p>
            <a:endParaRPr lang="en-US"/>
          </a:p>
          <a:p>
            <a:r>
              <a:rPr lang="en-US"/>
              <a:t>I've just learned to speak the other languages in a way that allows me to blend in. I'm a Charma Chameleon if you will.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Silliness aside, once you know who you're talking to, you're ready to think about the what of your message.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Freeform 2"/>
          <p:cNvSpPr/>
          <p:nvPr/>
        </p:nvSpPr>
        <p:spPr>
          <a:xfrm>
            <a:off x="-2657890" y="0"/>
            <a:ext cx="12861890" cy="10287000"/>
          </a:xfrm>
          <a:custGeom>
            <a:avLst/>
            <a:gdLst/>
            <a:ahLst/>
            <a:cxnLst/>
            <a:rect l="l" t="t" r="r" b="b"/>
            <a:pathLst>
              <a:path w="12861890" h="10287000">
                <a:moveTo>
                  <a:pt x="0" y="0"/>
                </a:moveTo>
                <a:lnTo>
                  <a:pt x="12861890" y="0"/>
                </a:lnTo>
                <a:lnTo>
                  <a:pt x="1286189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975531" y="-46084"/>
            <a:ext cx="12312469" cy="9931492"/>
          </a:xfrm>
          <a:prstGeom prst="rect">
            <a:avLst/>
          </a:prstGeom>
        </p:spPr>
        <p:txBody>
          <a:bodyPr lIns="0" tIns="0" rIns="0" bIns="0" rtlCol="0" anchor="t">
            <a:spAutoFit/>
          </a:bodyPr>
          <a:lstStyle/>
          <a:p>
            <a:pPr algn="ctr">
              <a:lnSpc>
                <a:spcPts val="15400"/>
              </a:lnSpc>
            </a:pPr>
            <a:r>
              <a:rPr lang="en-US" sz="11000" b="1" dirty="0">
                <a:solidFill>
                  <a:srgbClr val="E7DDD1"/>
                </a:solidFill>
                <a:latin typeface="Calibri (MS) Bold"/>
                <a:ea typeface="Calibri (MS) Bold"/>
                <a:cs typeface="Calibri (MS) Bold"/>
                <a:sym typeface="Calibri (MS) Bold"/>
              </a:rPr>
              <a:t>Strategic Communication: </a:t>
            </a:r>
          </a:p>
          <a:p>
            <a:pPr algn="ctr">
              <a:lnSpc>
                <a:spcPts val="15400"/>
              </a:lnSpc>
            </a:pPr>
            <a:r>
              <a:rPr lang="en-US" sz="11000" b="1" dirty="0">
                <a:solidFill>
                  <a:srgbClr val="E7DDD1"/>
                </a:solidFill>
                <a:latin typeface="Calibri (MS) Bold"/>
                <a:ea typeface="Calibri (MS) Bold"/>
                <a:cs typeface="Calibri (MS) Bold"/>
                <a:sym typeface="Calibri (MS) Bold"/>
              </a:rPr>
              <a:t>How to Build Stakeholder </a:t>
            </a:r>
          </a:p>
          <a:p>
            <a:pPr algn="ctr">
              <a:lnSpc>
                <a:spcPts val="15400"/>
              </a:lnSpc>
              <a:spcBef>
                <a:spcPct val="0"/>
              </a:spcBef>
            </a:pPr>
            <a:r>
              <a:rPr lang="en-US" sz="11000" b="1" dirty="0">
                <a:solidFill>
                  <a:srgbClr val="E7DDD1"/>
                </a:solidFill>
                <a:latin typeface="Calibri (MS) Bold"/>
                <a:ea typeface="Calibri (MS) Bold"/>
                <a:cs typeface="Calibri (MS) Bold"/>
                <a:sym typeface="Calibri (MS) Bold"/>
              </a:rPr>
              <a:t>Trust &amp; Alignment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TextBox 2"/>
          <p:cNvSpPr txBox="1"/>
          <p:nvPr/>
        </p:nvSpPr>
        <p:spPr>
          <a:xfrm>
            <a:off x="5444233" y="1144905"/>
            <a:ext cx="12008869" cy="5168788"/>
          </a:xfrm>
          <a:prstGeom prst="rect">
            <a:avLst/>
          </a:prstGeom>
        </p:spPr>
        <p:txBody>
          <a:bodyPr lIns="0" tIns="0" rIns="0" bIns="0" rtlCol="0" anchor="t">
            <a:spAutoFit/>
          </a:bodyPr>
          <a:lstStyle/>
          <a:p>
            <a:pPr algn="ctr">
              <a:lnSpc>
                <a:spcPts val="10019"/>
              </a:lnSpc>
              <a:spcBef>
                <a:spcPct val="0"/>
              </a:spcBef>
            </a:pPr>
            <a:r>
              <a:rPr lang="en-US" sz="7156" b="1">
                <a:solidFill>
                  <a:srgbClr val="E2D5BB"/>
                </a:solidFill>
                <a:latin typeface="Calibri (MS) Bold"/>
                <a:ea typeface="Calibri (MS) Bold"/>
                <a:cs typeface="Calibri (MS) Bold"/>
                <a:sym typeface="Calibri (MS) Bold"/>
              </a:rPr>
              <a:t>If you believe everything’s better with balloons and emojis, and you love to hype the team, stand and wave.</a:t>
            </a:r>
          </a:p>
        </p:txBody>
      </p:sp>
      <p:sp>
        <p:nvSpPr>
          <p:cNvPr id="3" name="Freeform 3"/>
          <p:cNvSpPr/>
          <p:nvPr/>
        </p:nvSpPr>
        <p:spPr>
          <a:xfrm>
            <a:off x="1233227" y="640398"/>
            <a:ext cx="4830055" cy="9006204"/>
          </a:xfrm>
          <a:custGeom>
            <a:avLst/>
            <a:gdLst/>
            <a:ahLst/>
            <a:cxnLst/>
            <a:rect l="l" t="t" r="r" b="b"/>
            <a:pathLst>
              <a:path w="4830055" h="9006204">
                <a:moveTo>
                  <a:pt x="0" y="0"/>
                </a:moveTo>
                <a:lnTo>
                  <a:pt x="4830054" y="0"/>
                </a:lnTo>
                <a:lnTo>
                  <a:pt x="4830054" y="9006204"/>
                </a:lnTo>
                <a:lnTo>
                  <a:pt x="0" y="9006204"/>
                </a:lnTo>
                <a:lnTo>
                  <a:pt x="0" y="0"/>
                </a:lnTo>
                <a:close/>
              </a:path>
            </a:pathLst>
          </a:custGeom>
          <a:blipFill>
            <a:blip r:embed="rId2">
              <a:extLst>
                <a:ext uri="{96DAC541-7B7A-43D3-8B79-37D633B846F1}">
                  <asvg:svgBlip xmlns:asvg="http://schemas.microsoft.com/office/drawing/2016/SVG/main" r:embed="rId3"/>
                </a:ext>
              </a:extLst>
            </a:blip>
            <a:stretch>
              <a:fillRect t="-9"/>
            </a:stretch>
          </a:blipFill>
        </p:spPr>
        <p:txBody>
          <a:bodyPr/>
          <a:lstStyle/>
          <a:p>
            <a:endParaRPr lang="en-US"/>
          </a:p>
        </p:txBody>
      </p:sp>
      <p:sp>
        <p:nvSpPr>
          <p:cNvPr id="4" name="TextBox 4"/>
          <p:cNvSpPr txBox="1"/>
          <p:nvPr/>
        </p:nvSpPr>
        <p:spPr>
          <a:xfrm>
            <a:off x="4572000" y="6818200"/>
            <a:ext cx="13262102" cy="2141933"/>
          </a:xfrm>
          <a:prstGeom prst="rect">
            <a:avLst/>
          </a:prstGeom>
        </p:spPr>
        <p:txBody>
          <a:bodyPr wrap="square" lIns="0" tIns="0" rIns="0" bIns="0" rtlCol="0" anchor="t">
            <a:spAutoFit/>
          </a:bodyPr>
          <a:lstStyle/>
          <a:p>
            <a:pPr algn="ctr">
              <a:lnSpc>
                <a:spcPts val="17779"/>
              </a:lnSpc>
              <a:spcBef>
                <a:spcPct val="0"/>
              </a:spcBef>
            </a:pPr>
            <a:r>
              <a:rPr lang="en-US" sz="12699" b="1" dirty="0">
                <a:solidFill>
                  <a:srgbClr val="E7DDD1"/>
                </a:solidFill>
                <a:latin typeface="Calibri (MS) Bold"/>
                <a:ea typeface="Calibri (MS) Bold"/>
                <a:cs typeface="Calibri (MS) Bold"/>
                <a:sym typeface="Calibri (MS) Bold"/>
              </a:rPr>
              <a:t>Hello, Cheerleader!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006655" y="1727032"/>
            <a:ext cx="10393284" cy="6699586"/>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PERSONALITY: </a:t>
            </a:r>
          </a:p>
          <a:p>
            <a:pPr algn="l">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Cheerleader, Influencer, Connector</a:t>
            </a:r>
          </a:p>
          <a:p>
            <a:pPr algn="l">
              <a:lnSpc>
                <a:spcPts val="5040"/>
              </a:lnSpc>
            </a:pPr>
            <a:r>
              <a:rPr lang="en-US" sz="3600" b="1">
                <a:solidFill>
                  <a:srgbClr val="000000"/>
                </a:solidFill>
                <a:latin typeface="Calibri (MS) Bold"/>
                <a:ea typeface="Calibri (MS) Bold"/>
                <a:cs typeface="Calibri (MS) Bold"/>
                <a:sym typeface="Calibri (MS) Bold"/>
              </a:rPr>
              <a:t> </a:t>
            </a:r>
          </a:p>
          <a:p>
            <a:pPr algn="l">
              <a:lnSpc>
                <a:spcPts val="5040"/>
              </a:lnSpc>
            </a:pPr>
            <a:r>
              <a:rPr lang="en-US" sz="3600" b="1">
                <a:solidFill>
                  <a:srgbClr val="000000"/>
                </a:solidFill>
                <a:latin typeface="Calibri (MS) Bold"/>
                <a:ea typeface="Calibri (MS) Bold"/>
                <a:cs typeface="Calibri (MS) Bold"/>
                <a:sym typeface="Calibri (MS) Bold"/>
              </a:rPr>
              <a:t>CHARACTERISTICS: </a:t>
            </a:r>
          </a:p>
          <a:p>
            <a:pPr algn="l">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Energetic, Social, Adventurous</a:t>
            </a:r>
          </a:p>
          <a:p>
            <a:pPr algn="l">
              <a:lnSpc>
                <a:spcPts val="3640"/>
              </a:lnSpc>
              <a:spcBef>
                <a:spcPct val="0"/>
              </a:spcBef>
            </a:pPr>
            <a:endParaRPr lang="en-US" sz="3600">
              <a:solidFill>
                <a:srgbClr val="000000"/>
              </a:solidFill>
              <a:latin typeface="Calibri (MS)"/>
              <a:ea typeface="Calibri (MS)"/>
              <a:cs typeface="Calibri (MS)"/>
              <a:sym typeface="Calibri (MS)"/>
            </a:endParaRPr>
          </a:p>
          <a:p>
            <a:pPr algn="l">
              <a:lnSpc>
                <a:spcPts val="5040"/>
              </a:lnSpc>
              <a:spcBef>
                <a:spcPct val="0"/>
              </a:spcBef>
            </a:pPr>
            <a:r>
              <a:rPr lang="en-US" sz="3600" b="1">
                <a:solidFill>
                  <a:srgbClr val="000000"/>
                </a:solidFill>
                <a:latin typeface="Calibri (MS) Bold"/>
                <a:ea typeface="Calibri (MS) Bold"/>
                <a:cs typeface="Calibri (MS) Bold"/>
                <a:sym typeface="Calibri (MS) Bold"/>
              </a:rPr>
              <a:t>KEYWORDS: </a:t>
            </a:r>
          </a:p>
          <a:p>
            <a:pPr algn="l">
              <a:lnSpc>
                <a:spcPts val="5040"/>
              </a:lnSpc>
              <a:spcBef>
                <a:spcPct val="0"/>
              </a:spcBef>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Exciting, Fun, Compelling </a:t>
            </a:r>
          </a:p>
          <a:p>
            <a:pPr algn="l">
              <a:lnSpc>
                <a:spcPts val="3640"/>
              </a:lnSpc>
              <a:spcBef>
                <a:spcPct val="0"/>
              </a:spcBef>
            </a:pPr>
            <a:endParaRPr lang="en-US" sz="3600">
              <a:solidFill>
                <a:srgbClr val="000000"/>
              </a:solidFill>
              <a:latin typeface="Calibri (MS)"/>
              <a:ea typeface="Calibri (MS)"/>
              <a:cs typeface="Calibri (MS)"/>
              <a:sym typeface="Calibri (MS)"/>
            </a:endParaRPr>
          </a:p>
          <a:p>
            <a:pPr algn="l">
              <a:lnSpc>
                <a:spcPts val="5040"/>
              </a:lnSpc>
              <a:spcBef>
                <a:spcPct val="0"/>
              </a:spcBef>
            </a:pPr>
            <a:r>
              <a:rPr lang="en-US" sz="3600" b="1">
                <a:solidFill>
                  <a:srgbClr val="000000"/>
                </a:solidFill>
                <a:latin typeface="Calibri (MS) Bold"/>
                <a:ea typeface="Calibri (MS) Bold"/>
                <a:cs typeface="Calibri (MS) Bold"/>
                <a:sym typeface="Calibri (MS) Bold"/>
              </a:rPr>
              <a:t>DECISION MAKING TYPE: </a:t>
            </a:r>
          </a:p>
          <a:p>
            <a:pPr algn="l">
              <a:lnSpc>
                <a:spcPts val="5040"/>
              </a:lnSpc>
              <a:spcBef>
                <a:spcPct val="0"/>
              </a:spcBef>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Quick</a:t>
            </a:r>
          </a:p>
        </p:txBody>
      </p:sp>
      <p:sp>
        <p:nvSpPr>
          <p:cNvPr id="7" name="TextBox 7"/>
          <p:cNvSpPr txBox="1"/>
          <p:nvPr/>
        </p:nvSpPr>
        <p:spPr>
          <a:xfrm>
            <a:off x="320383" y="-27195"/>
            <a:ext cx="17674204"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Stakeholder Types</a:t>
            </a:r>
          </a:p>
        </p:txBody>
      </p:sp>
      <p:grpSp>
        <p:nvGrpSpPr>
          <p:cNvPr id="9" name="Group 9"/>
          <p:cNvGrpSpPr/>
          <p:nvPr/>
        </p:nvGrpSpPr>
        <p:grpSpPr>
          <a:xfrm>
            <a:off x="0" y="1722645"/>
            <a:ext cx="6284170" cy="6142776"/>
            <a:chOff x="0" y="0"/>
            <a:chExt cx="8378893" cy="8190368"/>
          </a:xfrm>
        </p:grpSpPr>
        <p:sp>
          <p:nvSpPr>
            <p:cNvPr id="10" name="Freeform 10"/>
            <p:cNvSpPr/>
            <p:nvPr/>
          </p:nvSpPr>
          <p:spPr>
            <a:xfrm>
              <a:off x="0" y="0"/>
              <a:ext cx="8378893" cy="8190368"/>
            </a:xfrm>
            <a:custGeom>
              <a:avLst/>
              <a:gdLst/>
              <a:ahLst/>
              <a:cxnLst/>
              <a:rect l="l" t="t" r="r" b="b"/>
              <a:pathLst>
                <a:path w="8378893" h="8190368">
                  <a:moveTo>
                    <a:pt x="0" y="0"/>
                  </a:moveTo>
                  <a:lnTo>
                    <a:pt x="8378893" y="0"/>
                  </a:lnTo>
                  <a:lnTo>
                    <a:pt x="8378893" y="8190368"/>
                  </a:lnTo>
                  <a:lnTo>
                    <a:pt x="0" y="8190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5773690" y="1578569"/>
              <a:ext cx="1255902" cy="2342008"/>
            </a:xfrm>
            <a:custGeom>
              <a:avLst/>
              <a:gdLst/>
              <a:ahLst/>
              <a:cxnLst/>
              <a:rect l="l" t="t" r="r" b="b"/>
              <a:pathLst>
                <a:path w="1255902" h="2342008">
                  <a:moveTo>
                    <a:pt x="0" y="0"/>
                  </a:moveTo>
                  <a:lnTo>
                    <a:pt x="1255902" y="0"/>
                  </a:lnTo>
                  <a:lnTo>
                    <a:pt x="1255902" y="2342008"/>
                  </a:lnTo>
                  <a:lnTo>
                    <a:pt x="0" y="2342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TextBox 9">
            <a:extLst>
              <a:ext uri="{FF2B5EF4-FFF2-40B4-BE49-F238E27FC236}">
                <a16:creationId xmlns:a16="http://schemas.microsoft.com/office/drawing/2014/main" id="{444AA76F-E006-E2B9-E413-D629F53526D2}"/>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TextBox 2"/>
          <p:cNvSpPr txBox="1"/>
          <p:nvPr/>
        </p:nvSpPr>
        <p:spPr>
          <a:xfrm>
            <a:off x="510851" y="503171"/>
            <a:ext cx="10198357" cy="6432610"/>
          </a:xfrm>
          <a:prstGeom prst="rect">
            <a:avLst/>
          </a:prstGeom>
        </p:spPr>
        <p:txBody>
          <a:bodyPr lIns="0" tIns="0" rIns="0" bIns="0" rtlCol="0" anchor="t">
            <a:spAutoFit/>
          </a:bodyPr>
          <a:lstStyle/>
          <a:p>
            <a:pPr algn="ctr">
              <a:lnSpc>
                <a:spcPts val="10019"/>
              </a:lnSpc>
              <a:spcBef>
                <a:spcPct val="0"/>
              </a:spcBef>
            </a:pPr>
            <a:r>
              <a:rPr lang="en-US" sz="7156" b="1">
                <a:solidFill>
                  <a:srgbClr val="E2D5BB"/>
                </a:solidFill>
                <a:latin typeface="Calibri (MS) Bold"/>
                <a:ea typeface="Calibri (MS) Bold"/>
                <a:cs typeface="Calibri (MS) Bold"/>
                <a:sym typeface="Calibri (MS) Bold"/>
              </a:rPr>
              <a:t>If you're the glue holding things together behind the scenes, making sure no one feels left out, take an often unrecognized bow.</a:t>
            </a:r>
          </a:p>
        </p:txBody>
      </p:sp>
      <p:sp>
        <p:nvSpPr>
          <p:cNvPr id="3" name="Freeform 3"/>
          <p:cNvSpPr/>
          <p:nvPr/>
        </p:nvSpPr>
        <p:spPr>
          <a:xfrm>
            <a:off x="10995438" y="492924"/>
            <a:ext cx="6672354" cy="6622311"/>
          </a:xfrm>
          <a:custGeom>
            <a:avLst/>
            <a:gdLst/>
            <a:ahLst/>
            <a:cxnLst/>
            <a:rect l="l" t="t" r="r" b="b"/>
            <a:pathLst>
              <a:path w="6672354" h="6622311">
                <a:moveTo>
                  <a:pt x="0" y="0"/>
                </a:moveTo>
                <a:lnTo>
                  <a:pt x="6672354" y="0"/>
                </a:lnTo>
                <a:lnTo>
                  <a:pt x="6672354" y="6622312"/>
                </a:lnTo>
                <a:lnTo>
                  <a:pt x="0" y="6622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3860938" y="7156160"/>
            <a:ext cx="13126444" cy="2141933"/>
          </a:xfrm>
          <a:prstGeom prst="rect">
            <a:avLst/>
          </a:prstGeom>
        </p:spPr>
        <p:txBody>
          <a:bodyPr lIns="0" tIns="0" rIns="0" bIns="0" rtlCol="0" anchor="t">
            <a:spAutoFit/>
          </a:bodyPr>
          <a:lstStyle/>
          <a:p>
            <a:pPr algn="ctr">
              <a:lnSpc>
                <a:spcPts val="17779"/>
              </a:lnSpc>
              <a:spcBef>
                <a:spcPct val="0"/>
              </a:spcBef>
            </a:pPr>
            <a:r>
              <a:rPr lang="en-US" sz="12699" b="1" dirty="0">
                <a:solidFill>
                  <a:srgbClr val="E7DDD1"/>
                </a:solidFill>
                <a:latin typeface="Calibri (MS) Bold"/>
                <a:ea typeface="Calibri (MS) Bold"/>
                <a:cs typeface="Calibri (MS) Bold"/>
                <a:sym typeface="Calibri (MS) Bold"/>
              </a:rPr>
              <a:t> You’re our Helpers.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6970407" y="1727032"/>
            <a:ext cx="11208851" cy="6699586"/>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PERSONALITY: </a:t>
            </a:r>
          </a:p>
          <a:p>
            <a:pPr algn="l">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Helper, Steady, Librarian</a:t>
            </a:r>
          </a:p>
          <a:p>
            <a:pPr algn="l">
              <a:lnSpc>
                <a:spcPts val="5040"/>
              </a:lnSpc>
            </a:pPr>
            <a:r>
              <a:rPr lang="en-US" sz="3600" b="1">
                <a:solidFill>
                  <a:srgbClr val="000000"/>
                </a:solidFill>
                <a:latin typeface="Calibri (MS) Bold"/>
                <a:ea typeface="Calibri (MS) Bold"/>
                <a:cs typeface="Calibri (MS) Bold"/>
                <a:sym typeface="Calibri (MS) Bold"/>
              </a:rPr>
              <a:t> </a:t>
            </a:r>
          </a:p>
          <a:p>
            <a:pPr algn="l">
              <a:lnSpc>
                <a:spcPts val="5040"/>
              </a:lnSpc>
            </a:pPr>
            <a:r>
              <a:rPr lang="en-US" sz="3600" b="1">
                <a:solidFill>
                  <a:srgbClr val="000000"/>
                </a:solidFill>
                <a:latin typeface="Calibri (MS) Bold"/>
                <a:ea typeface="Calibri (MS) Bold"/>
                <a:cs typeface="Calibri (MS) Bold"/>
                <a:sym typeface="Calibri (MS) Bold"/>
              </a:rPr>
              <a:t>CHARACTERISTICS: </a:t>
            </a:r>
          </a:p>
          <a:p>
            <a:pPr algn="l">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Relationship-Focused, Harmony-Seekers, Compassionate</a:t>
            </a:r>
          </a:p>
          <a:p>
            <a:pPr algn="l">
              <a:lnSpc>
                <a:spcPts val="3640"/>
              </a:lnSpc>
              <a:spcBef>
                <a:spcPct val="0"/>
              </a:spcBef>
            </a:pPr>
            <a:endParaRPr lang="en-US" sz="3600">
              <a:solidFill>
                <a:srgbClr val="000000"/>
              </a:solidFill>
              <a:latin typeface="Calibri (MS)"/>
              <a:ea typeface="Calibri (MS)"/>
              <a:cs typeface="Calibri (MS)"/>
              <a:sym typeface="Calibri (MS)"/>
            </a:endParaRPr>
          </a:p>
          <a:p>
            <a:pPr algn="l">
              <a:lnSpc>
                <a:spcPts val="5040"/>
              </a:lnSpc>
              <a:spcBef>
                <a:spcPct val="0"/>
              </a:spcBef>
            </a:pPr>
            <a:r>
              <a:rPr lang="en-US" sz="3600" b="1">
                <a:solidFill>
                  <a:srgbClr val="000000"/>
                </a:solidFill>
                <a:latin typeface="Calibri (MS) Bold"/>
                <a:ea typeface="Calibri (MS) Bold"/>
                <a:cs typeface="Calibri (MS) Bold"/>
                <a:sym typeface="Calibri (MS) Bold"/>
              </a:rPr>
              <a:t>KEYWORDS: </a:t>
            </a:r>
          </a:p>
          <a:p>
            <a:pPr algn="l">
              <a:lnSpc>
                <a:spcPts val="5040"/>
              </a:lnSpc>
              <a:spcBef>
                <a:spcPct val="0"/>
              </a:spcBef>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Support, Team, Care</a:t>
            </a:r>
          </a:p>
          <a:p>
            <a:pPr algn="l">
              <a:lnSpc>
                <a:spcPts val="3640"/>
              </a:lnSpc>
              <a:spcBef>
                <a:spcPct val="0"/>
              </a:spcBef>
            </a:pPr>
            <a:endParaRPr lang="en-US" sz="3600">
              <a:solidFill>
                <a:srgbClr val="000000"/>
              </a:solidFill>
              <a:latin typeface="Calibri (MS)"/>
              <a:ea typeface="Calibri (MS)"/>
              <a:cs typeface="Calibri (MS)"/>
              <a:sym typeface="Calibri (MS)"/>
            </a:endParaRPr>
          </a:p>
          <a:p>
            <a:pPr algn="l">
              <a:lnSpc>
                <a:spcPts val="5040"/>
              </a:lnSpc>
              <a:spcBef>
                <a:spcPct val="0"/>
              </a:spcBef>
            </a:pPr>
            <a:r>
              <a:rPr lang="en-US" sz="3600" b="1">
                <a:solidFill>
                  <a:srgbClr val="000000"/>
                </a:solidFill>
                <a:latin typeface="Calibri (MS) Bold"/>
                <a:ea typeface="Calibri (MS) Bold"/>
                <a:cs typeface="Calibri (MS) Bold"/>
                <a:sym typeface="Calibri (MS) Bold"/>
              </a:rPr>
              <a:t>DECISION MAKING TYPE: </a:t>
            </a:r>
          </a:p>
          <a:p>
            <a:pPr algn="l">
              <a:lnSpc>
                <a:spcPts val="5040"/>
              </a:lnSpc>
              <a:spcBef>
                <a:spcPct val="0"/>
              </a:spcBef>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Slow</a:t>
            </a:r>
          </a:p>
        </p:txBody>
      </p:sp>
      <p:sp>
        <p:nvSpPr>
          <p:cNvPr id="7" name="TextBox 7"/>
          <p:cNvSpPr txBox="1"/>
          <p:nvPr/>
        </p:nvSpPr>
        <p:spPr>
          <a:xfrm>
            <a:off x="320383" y="-27195"/>
            <a:ext cx="15952453"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Stakeholder Types</a:t>
            </a:r>
          </a:p>
        </p:txBody>
      </p:sp>
      <p:grpSp>
        <p:nvGrpSpPr>
          <p:cNvPr id="9" name="Group 9"/>
          <p:cNvGrpSpPr/>
          <p:nvPr/>
        </p:nvGrpSpPr>
        <p:grpSpPr>
          <a:xfrm>
            <a:off x="0" y="1722645"/>
            <a:ext cx="6286139" cy="6144701"/>
            <a:chOff x="0" y="0"/>
            <a:chExt cx="8381519" cy="8192935"/>
          </a:xfrm>
        </p:grpSpPr>
        <p:sp>
          <p:nvSpPr>
            <p:cNvPr id="10" name="Freeform 10"/>
            <p:cNvSpPr/>
            <p:nvPr/>
          </p:nvSpPr>
          <p:spPr>
            <a:xfrm>
              <a:off x="0" y="0"/>
              <a:ext cx="8381519" cy="8192935"/>
            </a:xfrm>
            <a:custGeom>
              <a:avLst/>
              <a:gdLst/>
              <a:ahLst/>
              <a:cxnLst/>
              <a:rect l="l" t="t" r="r" b="b"/>
              <a:pathLst>
                <a:path w="8381519" h="8192935">
                  <a:moveTo>
                    <a:pt x="0" y="0"/>
                  </a:moveTo>
                  <a:lnTo>
                    <a:pt x="8381519" y="0"/>
                  </a:lnTo>
                  <a:lnTo>
                    <a:pt x="8381519" y="8192935"/>
                  </a:lnTo>
                  <a:lnTo>
                    <a:pt x="0" y="8192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872348">
              <a:off x="5143112" y="5780443"/>
              <a:ext cx="1800855" cy="1450875"/>
            </a:xfrm>
            <a:custGeom>
              <a:avLst/>
              <a:gdLst/>
              <a:ahLst/>
              <a:cxnLst/>
              <a:rect l="l" t="t" r="r" b="b"/>
              <a:pathLst>
                <a:path w="1800855" h="1450875">
                  <a:moveTo>
                    <a:pt x="0" y="0"/>
                  </a:moveTo>
                  <a:lnTo>
                    <a:pt x="1800855" y="0"/>
                  </a:lnTo>
                  <a:lnTo>
                    <a:pt x="1800855" y="1450874"/>
                  </a:lnTo>
                  <a:lnTo>
                    <a:pt x="0" y="1450874"/>
                  </a:lnTo>
                  <a:lnTo>
                    <a:pt x="0" y="0"/>
                  </a:lnTo>
                  <a:close/>
                </a:path>
              </a:pathLst>
            </a:custGeom>
            <a:blipFill>
              <a:blip r:embed="rId6">
                <a:extLst>
                  <a:ext uri="{96DAC541-7B7A-43D3-8B79-37D633B846F1}">
                    <asvg:svgBlip xmlns:asvg="http://schemas.microsoft.com/office/drawing/2016/SVG/main" r:embed="rId7"/>
                  </a:ext>
                </a:extLst>
              </a:blip>
              <a:stretch>
                <a:fillRect l="-943" b="-24353"/>
              </a:stretch>
            </a:blipFill>
          </p:spPr>
          <p:txBody>
            <a:bodyPr/>
            <a:lstStyle/>
            <a:p>
              <a:endParaRPr lang="en-US"/>
            </a:p>
          </p:txBody>
        </p:sp>
      </p:grpSp>
      <p:sp>
        <p:nvSpPr>
          <p:cNvPr id="12" name="TextBox 9">
            <a:extLst>
              <a:ext uri="{FF2B5EF4-FFF2-40B4-BE49-F238E27FC236}">
                <a16:creationId xmlns:a16="http://schemas.microsoft.com/office/drawing/2014/main" id="{51CE0D10-9DF2-529E-778F-DB41DBDB9DB2}"/>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TextBox 2"/>
          <p:cNvSpPr txBox="1"/>
          <p:nvPr/>
        </p:nvSpPr>
        <p:spPr>
          <a:xfrm>
            <a:off x="2590800" y="876300"/>
            <a:ext cx="13106400" cy="4978564"/>
          </a:xfrm>
          <a:prstGeom prst="rect">
            <a:avLst/>
          </a:prstGeom>
        </p:spPr>
        <p:txBody>
          <a:bodyPr wrap="square" lIns="0" tIns="0" rIns="0" bIns="0" rtlCol="0" anchor="t">
            <a:spAutoFit/>
          </a:bodyPr>
          <a:lstStyle/>
          <a:p>
            <a:pPr algn="ctr">
              <a:lnSpc>
                <a:spcPts val="12782"/>
              </a:lnSpc>
              <a:spcBef>
                <a:spcPct val="0"/>
              </a:spcBef>
            </a:pPr>
            <a:r>
              <a:rPr lang="en-US" sz="9130" b="1" dirty="0">
                <a:solidFill>
                  <a:srgbClr val="E2D5BB"/>
                </a:solidFill>
                <a:latin typeface="Calibri (MS) Bold"/>
                <a:ea typeface="Calibri (MS) Bold"/>
                <a:cs typeface="Calibri (MS) Bold"/>
                <a:sym typeface="Calibri (MS) Bold"/>
              </a:rPr>
              <a:t>If you saw yourself in every quadrant, congratulations!</a:t>
            </a:r>
          </a:p>
        </p:txBody>
      </p:sp>
      <p:sp>
        <p:nvSpPr>
          <p:cNvPr id="3" name="TextBox 3"/>
          <p:cNvSpPr txBox="1"/>
          <p:nvPr/>
        </p:nvSpPr>
        <p:spPr>
          <a:xfrm>
            <a:off x="0" y="6743700"/>
            <a:ext cx="18288000" cy="2141933"/>
          </a:xfrm>
          <a:prstGeom prst="rect">
            <a:avLst/>
          </a:prstGeom>
        </p:spPr>
        <p:txBody>
          <a:bodyPr wrap="square" lIns="0" tIns="0" rIns="0" bIns="0" rtlCol="0" anchor="t">
            <a:spAutoFit/>
          </a:bodyPr>
          <a:lstStyle/>
          <a:p>
            <a:pPr algn="ctr">
              <a:lnSpc>
                <a:spcPts val="17779"/>
              </a:lnSpc>
              <a:spcBef>
                <a:spcPct val="0"/>
              </a:spcBef>
            </a:pPr>
            <a:r>
              <a:rPr lang="en-US" sz="12699" b="1" dirty="0">
                <a:solidFill>
                  <a:srgbClr val="E7DDD1"/>
                </a:solidFill>
                <a:latin typeface="Calibri (MS) Bold"/>
                <a:ea typeface="Calibri (MS) Bold"/>
                <a:cs typeface="Calibri (MS) Bold"/>
                <a:sym typeface="Calibri (MS) Bold"/>
              </a:rPr>
              <a:t> You’re a Chameleon!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484820" y="911177"/>
            <a:ext cx="10803180" cy="6845394"/>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WHAT:</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Know Your Message</a:t>
            </a:r>
          </a:p>
        </p:txBody>
      </p:sp>
      <p:grpSp>
        <p:nvGrpSpPr>
          <p:cNvPr id="7" name="Group 7"/>
          <p:cNvGrpSpPr/>
          <p:nvPr/>
        </p:nvGrpSpPr>
        <p:grpSpPr>
          <a:xfrm>
            <a:off x="583139" y="1967427"/>
            <a:ext cx="7037076" cy="4750027"/>
            <a:chOff x="0" y="0"/>
            <a:chExt cx="9382769" cy="6333369"/>
          </a:xfrm>
        </p:grpSpPr>
        <p:sp>
          <p:nvSpPr>
            <p:cNvPr id="8" name="Freeform 8"/>
            <p:cNvSpPr/>
            <p:nvPr/>
          </p:nvSpPr>
          <p:spPr>
            <a:xfrm>
              <a:off x="0" y="0"/>
              <a:ext cx="9382769" cy="6333369"/>
            </a:xfrm>
            <a:custGeom>
              <a:avLst/>
              <a:gdLst/>
              <a:ahLst/>
              <a:cxnLst/>
              <a:rect l="l" t="t" r="r" b="b"/>
              <a:pathLst>
                <a:path w="9382769" h="6333369">
                  <a:moveTo>
                    <a:pt x="0" y="0"/>
                  </a:moveTo>
                  <a:lnTo>
                    <a:pt x="9382769" y="0"/>
                  </a:lnTo>
                  <a:lnTo>
                    <a:pt x="9382769" y="6333369"/>
                  </a:lnTo>
                  <a:lnTo>
                    <a:pt x="0" y="6333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70007" y="830896"/>
              <a:ext cx="7242755" cy="4671577"/>
            </a:xfrm>
            <a:custGeom>
              <a:avLst/>
              <a:gdLst/>
              <a:ahLst/>
              <a:cxnLst/>
              <a:rect l="l" t="t" r="r" b="b"/>
              <a:pathLst>
                <a:path w="7242755" h="4671577">
                  <a:moveTo>
                    <a:pt x="0" y="0"/>
                  </a:moveTo>
                  <a:lnTo>
                    <a:pt x="7242755" y="0"/>
                  </a:lnTo>
                  <a:lnTo>
                    <a:pt x="7242755" y="4671577"/>
                  </a:lnTo>
                  <a:lnTo>
                    <a:pt x="0" y="4671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TextBox 9">
            <a:extLst>
              <a:ext uri="{FF2B5EF4-FFF2-40B4-BE49-F238E27FC236}">
                <a16:creationId xmlns:a16="http://schemas.microsoft.com/office/drawing/2014/main" id="{53D31985-DBD5-9114-568C-12DB558C50FE}"/>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20383" y="-27195"/>
            <a:ext cx="1785887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Know Your Message</a:t>
            </a:r>
          </a:p>
        </p:txBody>
      </p:sp>
      <p:grpSp>
        <p:nvGrpSpPr>
          <p:cNvPr id="8" name="Group 8"/>
          <p:cNvGrpSpPr/>
          <p:nvPr/>
        </p:nvGrpSpPr>
        <p:grpSpPr>
          <a:xfrm>
            <a:off x="320383" y="2740259"/>
            <a:ext cx="6286782" cy="4243578"/>
            <a:chOff x="0" y="0"/>
            <a:chExt cx="8382376" cy="5658104"/>
          </a:xfrm>
        </p:grpSpPr>
        <p:sp>
          <p:nvSpPr>
            <p:cNvPr id="9" name="Freeform 9"/>
            <p:cNvSpPr/>
            <p:nvPr/>
          </p:nvSpPr>
          <p:spPr>
            <a:xfrm>
              <a:off x="0" y="0"/>
              <a:ext cx="8382376" cy="5658104"/>
            </a:xfrm>
            <a:custGeom>
              <a:avLst/>
              <a:gdLst/>
              <a:ahLst/>
              <a:cxnLst/>
              <a:rect l="l" t="t" r="r" b="b"/>
              <a:pathLst>
                <a:path w="8382376" h="5658104">
                  <a:moveTo>
                    <a:pt x="0" y="0"/>
                  </a:moveTo>
                  <a:lnTo>
                    <a:pt x="8382376" y="0"/>
                  </a:lnTo>
                  <a:lnTo>
                    <a:pt x="8382376" y="5658104"/>
                  </a:lnTo>
                  <a:lnTo>
                    <a:pt x="0" y="5658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955923" y="742306"/>
              <a:ext cx="6470531" cy="4173493"/>
            </a:xfrm>
            <a:custGeom>
              <a:avLst/>
              <a:gdLst/>
              <a:ahLst/>
              <a:cxnLst/>
              <a:rect l="l" t="t" r="r" b="b"/>
              <a:pathLst>
                <a:path w="6470531" h="4173493">
                  <a:moveTo>
                    <a:pt x="0" y="0"/>
                  </a:moveTo>
                  <a:lnTo>
                    <a:pt x="6470531" y="0"/>
                  </a:lnTo>
                  <a:lnTo>
                    <a:pt x="6470531" y="4173492"/>
                  </a:lnTo>
                  <a:lnTo>
                    <a:pt x="0" y="41734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TextBox 11"/>
          <p:cNvSpPr txBox="1"/>
          <p:nvPr/>
        </p:nvSpPr>
        <p:spPr>
          <a:xfrm>
            <a:off x="7575959" y="2540916"/>
            <a:ext cx="10603298" cy="4508914"/>
          </a:xfrm>
          <a:prstGeom prst="rect">
            <a:avLst/>
          </a:prstGeom>
        </p:spPr>
        <p:txBody>
          <a:bodyPr lIns="0" tIns="0" rIns="0" bIns="0" rtlCol="0" anchor="t">
            <a:spAutoFit/>
          </a:bodyPr>
          <a:lstStyle/>
          <a:p>
            <a:pPr algn="l">
              <a:lnSpc>
                <a:spcPts val="5040"/>
              </a:lnSpc>
            </a:pPr>
            <a:r>
              <a:rPr lang="en-US" sz="3600" b="1" dirty="0">
                <a:solidFill>
                  <a:srgbClr val="000000"/>
                </a:solidFill>
                <a:latin typeface="Calibri (MS) Bold"/>
                <a:ea typeface="Calibri (MS) Bold"/>
                <a:cs typeface="Calibri (MS) Bold"/>
                <a:sym typeface="Calibri (MS) Bold"/>
              </a:rPr>
              <a:t>WHAT’S THE GOAL?</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pPr>
            <a:r>
              <a:rPr lang="en-US" sz="3600" b="1" dirty="0">
                <a:solidFill>
                  <a:srgbClr val="000000"/>
                </a:solidFill>
                <a:latin typeface="Calibri (MS) Bold"/>
                <a:ea typeface="Calibri (MS) Bold"/>
                <a:cs typeface="Calibri (MS) Bold"/>
                <a:sym typeface="Calibri (MS) Bold"/>
              </a:rPr>
              <a:t>WHAT’S AT STAKE?</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pPr>
            <a:r>
              <a:rPr lang="en-US" sz="3600" b="1" dirty="0">
                <a:solidFill>
                  <a:srgbClr val="000000"/>
                </a:solidFill>
                <a:latin typeface="Calibri (MS) Bold"/>
                <a:ea typeface="Calibri (MS) Bold"/>
                <a:cs typeface="Calibri (MS) Bold"/>
                <a:sym typeface="Calibri (MS) Bold"/>
              </a:rPr>
              <a:t>WHAT’S WANTED? </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WHAT’S NOT WANTED?</a:t>
            </a:r>
          </a:p>
        </p:txBody>
      </p:sp>
      <p:sp>
        <p:nvSpPr>
          <p:cNvPr id="12" name="TextBox 9">
            <a:extLst>
              <a:ext uri="{FF2B5EF4-FFF2-40B4-BE49-F238E27FC236}">
                <a16:creationId xmlns:a16="http://schemas.microsoft.com/office/drawing/2014/main" id="{DDAFF0EE-B727-5CB4-7B32-75A3A528E067}"/>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484820" y="672199"/>
            <a:ext cx="10803180" cy="6845394"/>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WHEN: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Consider Your Timing</a:t>
            </a:r>
          </a:p>
        </p:txBody>
      </p:sp>
      <p:sp>
        <p:nvSpPr>
          <p:cNvPr id="8" name="Freeform 8"/>
          <p:cNvSpPr/>
          <p:nvPr/>
        </p:nvSpPr>
        <p:spPr>
          <a:xfrm>
            <a:off x="720954" y="838836"/>
            <a:ext cx="5744901" cy="5127324"/>
          </a:xfrm>
          <a:custGeom>
            <a:avLst/>
            <a:gdLst/>
            <a:ahLst/>
            <a:cxnLst/>
            <a:rect l="l" t="t" r="r" b="b"/>
            <a:pathLst>
              <a:path w="5744901" h="5127324">
                <a:moveTo>
                  <a:pt x="0" y="0"/>
                </a:moveTo>
                <a:lnTo>
                  <a:pt x="5744901" y="0"/>
                </a:lnTo>
                <a:lnTo>
                  <a:pt x="5744901" y="5127324"/>
                </a:lnTo>
                <a:lnTo>
                  <a:pt x="0" y="5127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099635" y="3920890"/>
            <a:ext cx="4017802" cy="4128768"/>
          </a:xfrm>
          <a:custGeom>
            <a:avLst/>
            <a:gdLst/>
            <a:ahLst/>
            <a:cxnLst/>
            <a:rect l="l" t="t" r="r" b="b"/>
            <a:pathLst>
              <a:path w="4017802" h="4128768">
                <a:moveTo>
                  <a:pt x="0" y="0"/>
                </a:moveTo>
                <a:lnTo>
                  <a:pt x="4017802" y="0"/>
                </a:lnTo>
                <a:lnTo>
                  <a:pt x="4017802" y="4128767"/>
                </a:lnTo>
                <a:lnTo>
                  <a:pt x="0" y="4128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CCAE63A-DF31-052D-32AC-B1610E84B4BF}"/>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Freeform 6"/>
          <p:cNvSpPr/>
          <p:nvPr/>
        </p:nvSpPr>
        <p:spPr>
          <a:xfrm>
            <a:off x="476335" y="2091884"/>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7328462" y="2822368"/>
            <a:ext cx="10647607" cy="4508914"/>
          </a:xfrm>
          <a:prstGeom prst="rect">
            <a:avLst/>
          </a:prstGeom>
        </p:spPr>
        <p:txBody>
          <a:bodyPr lIns="0" tIns="0" rIns="0" bIns="0" rtlCol="0" anchor="t">
            <a:spAutoFit/>
          </a:bodyPr>
          <a:lstStyle/>
          <a:p>
            <a:pPr algn="l">
              <a:lnSpc>
                <a:spcPts val="5040"/>
              </a:lnSpc>
            </a:pPr>
            <a:r>
              <a:rPr lang="en-US" sz="3600" b="1" dirty="0">
                <a:solidFill>
                  <a:srgbClr val="000000"/>
                </a:solidFill>
                <a:latin typeface="Calibri (MS) Bold"/>
                <a:ea typeface="Calibri (MS) Bold"/>
                <a:cs typeface="Calibri (MS) Bold"/>
                <a:sym typeface="Calibri (MS) Bold"/>
              </a:rPr>
              <a:t>URGENCY VS IMPORTANCE</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pPr>
            <a:r>
              <a:rPr lang="en-US" sz="3600" b="1" dirty="0">
                <a:solidFill>
                  <a:srgbClr val="000000"/>
                </a:solidFill>
                <a:latin typeface="Calibri (MS) Bold"/>
                <a:ea typeface="Calibri (MS) Bold"/>
                <a:cs typeface="Calibri (MS) Bold"/>
                <a:sym typeface="Calibri (MS) Bold"/>
              </a:rPr>
              <a:t>DAY OF WEEK</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pPr>
            <a:r>
              <a:rPr lang="en-US" sz="3600" b="1" dirty="0">
                <a:solidFill>
                  <a:srgbClr val="000000"/>
                </a:solidFill>
                <a:latin typeface="Calibri (MS) Bold"/>
                <a:ea typeface="Calibri (MS) Bold"/>
                <a:cs typeface="Calibri (MS) Bold"/>
                <a:sym typeface="Calibri (MS) Bold"/>
              </a:rPr>
              <a:t>TIME ZONES</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DISTRACTIONS </a:t>
            </a:r>
          </a:p>
        </p:txBody>
      </p:sp>
      <p:sp>
        <p:nvSpPr>
          <p:cNvPr id="8" name="Freeform 8"/>
          <p:cNvSpPr/>
          <p:nvPr/>
        </p:nvSpPr>
        <p:spPr>
          <a:xfrm>
            <a:off x="3187807" y="4565306"/>
            <a:ext cx="3224382" cy="3313435"/>
          </a:xfrm>
          <a:custGeom>
            <a:avLst/>
            <a:gdLst/>
            <a:ahLst/>
            <a:cxnLst/>
            <a:rect l="l" t="t" r="r" b="b"/>
            <a:pathLst>
              <a:path w="3224382" h="3313435">
                <a:moveTo>
                  <a:pt x="0" y="0"/>
                </a:moveTo>
                <a:lnTo>
                  <a:pt x="3224382" y="0"/>
                </a:lnTo>
                <a:lnTo>
                  <a:pt x="3224382" y="3313434"/>
                </a:lnTo>
                <a:lnTo>
                  <a:pt x="0" y="3313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320383" y="-27195"/>
            <a:ext cx="1785887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Consider Your Timing</a:t>
            </a:r>
          </a:p>
        </p:txBody>
      </p:sp>
      <p:sp>
        <p:nvSpPr>
          <p:cNvPr id="11" name="TextBox 9">
            <a:extLst>
              <a:ext uri="{FF2B5EF4-FFF2-40B4-BE49-F238E27FC236}">
                <a16:creationId xmlns:a16="http://schemas.microsoft.com/office/drawing/2014/main" id="{53671733-9F0C-C2EB-6C31-7517476FE062}"/>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484820" y="723818"/>
            <a:ext cx="10803180" cy="6845394"/>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WHERE: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Choose Your Platform</a:t>
            </a:r>
          </a:p>
        </p:txBody>
      </p:sp>
      <p:grpSp>
        <p:nvGrpSpPr>
          <p:cNvPr id="8" name="Group 8"/>
          <p:cNvGrpSpPr/>
          <p:nvPr/>
        </p:nvGrpSpPr>
        <p:grpSpPr>
          <a:xfrm>
            <a:off x="105887" y="1600057"/>
            <a:ext cx="8493566" cy="5597741"/>
            <a:chOff x="0" y="0"/>
            <a:chExt cx="11324754" cy="7463655"/>
          </a:xfrm>
        </p:grpSpPr>
        <p:sp>
          <p:nvSpPr>
            <p:cNvPr id="9" name="Freeform 9"/>
            <p:cNvSpPr/>
            <p:nvPr/>
          </p:nvSpPr>
          <p:spPr>
            <a:xfrm>
              <a:off x="0" y="0"/>
              <a:ext cx="11324754" cy="7463655"/>
            </a:xfrm>
            <a:custGeom>
              <a:avLst/>
              <a:gdLst/>
              <a:ahLst/>
              <a:cxnLst/>
              <a:rect l="l" t="t" r="r" b="b"/>
              <a:pathLst>
                <a:path w="11324754" h="7463655">
                  <a:moveTo>
                    <a:pt x="0" y="0"/>
                  </a:moveTo>
                  <a:lnTo>
                    <a:pt x="11324754" y="0"/>
                  </a:lnTo>
                  <a:lnTo>
                    <a:pt x="11324754" y="7463655"/>
                  </a:lnTo>
                  <a:lnTo>
                    <a:pt x="0" y="7463655"/>
                  </a:lnTo>
                  <a:lnTo>
                    <a:pt x="0" y="0"/>
                  </a:lnTo>
                  <a:close/>
                </a:path>
              </a:pathLst>
            </a:custGeom>
            <a:blipFill>
              <a:blip r:embed="rId4">
                <a:extLst>
                  <a:ext uri="{96DAC541-7B7A-43D3-8B79-37D633B846F1}">
                    <asvg:svgBlip xmlns:asvg="http://schemas.microsoft.com/office/drawing/2016/SVG/main" r:embed="rId5"/>
                  </a:ext>
                </a:extLst>
              </a:blip>
              <a:stretch>
                <a:fillRect t="-71" b="-71"/>
              </a:stretch>
            </a:blipFill>
          </p:spPr>
          <p:txBody>
            <a:bodyPr/>
            <a:lstStyle/>
            <a:p>
              <a:endParaRPr lang="en-US"/>
            </a:p>
          </p:txBody>
        </p:sp>
        <p:sp>
          <p:nvSpPr>
            <p:cNvPr id="10" name="TextBox 10"/>
            <p:cNvSpPr txBox="1"/>
            <p:nvPr/>
          </p:nvSpPr>
          <p:spPr>
            <a:xfrm rot="-1914048">
              <a:off x="3137566" y="3632501"/>
              <a:ext cx="3750179" cy="1199466"/>
            </a:xfrm>
            <a:prstGeom prst="rect">
              <a:avLst/>
            </a:prstGeom>
          </p:spPr>
          <p:txBody>
            <a:bodyPr lIns="0" tIns="0" rIns="0" bIns="0" rtlCol="0" anchor="t">
              <a:spAutoFit/>
            </a:bodyPr>
            <a:lstStyle/>
            <a:p>
              <a:pPr algn="ctr">
                <a:lnSpc>
                  <a:spcPts val="3757"/>
                </a:lnSpc>
                <a:spcBef>
                  <a:spcPct val="0"/>
                </a:spcBef>
              </a:pPr>
              <a:r>
                <a:rPr lang="en-US" sz="2684">
                  <a:solidFill>
                    <a:srgbClr val="304246"/>
                  </a:solidFill>
                  <a:latin typeface="Gladiola"/>
                  <a:ea typeface="Gladiola"/>
                  <a:cs typeface="Gladiola"/>
                  <a:sym typeface="Gladiola"/>
                </a:rPr>
                <a:t>Match Format to </a:t>
              </a:r>
            </a:p>
            <a:p>
              <a:pPr algn="ctr">
                <a:lnSpc>
                  <a:spcPts val="3757"/>
                </a:lnSpc>
                <a:spcBef>
                  <a:spcPct val="0"/>
                </a:spcBef>
              </a:pPr>
              <a:r>
                <a:rPr lang="en-US" sz="2684">
                  <a:solidFill>
                    <a:srgbClr val="304246"/>
                  </a:solidFill>
                  <a:latin typeface="Gladiola"/>
                  <a:ea typeface="Gladiola"/>
                  <a:cs typeface="Gladiola"/>
                  <a:sym typeface="Gladiola"/>
                </a:rPr>
                <a:t>Audience Needs</a:t>
              </a:r>
            </a:p>
          </p:txBody>
        </p:sp>
      </p:grpSp>
      <p:sp>
        <p:nvSpPr>
          <p:cNvPr id="11" name="TextBox 9">
            <a:extLst>
              <a:ext uri="{FF2B5EF4-FFF2-40B4-BE49-F238E27FC236}">
                <a16:creationId xmlns:a16="http://schemas.microsoft.com/office/drawing/2014/main" id="{F549EFDF-9E1F-9A64-B3C2-C4A3171EA93F}"/>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Freeform 2"/>
          <p:cNvSpPr/>
          <p:nvPr/>
        </p:nvSpPr>
        <p:spPr>
          <a:xfrm>
            <a:off x="0" y="3268980"/>
            <a:ext cx="18288000" cy="3749040"/>
          </a:xfrm>
          <a:custGeom>
            <a:avLst/>
            <a:gdLst/>
            <a:ahLst/>
            <a:cxnLst/>
            <a:rect l="l" t="t" r="r" b="b"/>
            <a:pathLst>
              <a:path w="18288000" h="3749040">
                <a:moveTo>
                  <a:pt x="0" y="0"/>
                </a:moveTo>
                <a:lnTo>
                  <a:pt x="18288000" y="0"/>
                </a:lnTo>
                <a:lnTo>
                  <a:pt x="18288000" y="3749040"/>
                </a:lnTo>
                <a:lnTo>
                  <a:pt x="0" y="37490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372" y="38712"/>
            <a:ext cx="4678786" cy="4353935"/>
          </a:xfrm>
          <a:custGeom>
            <a:avLst/>
            <a:gdLst/>
            <a:ahLst/>
            <a:cxnLst/>
            <a:rect l="l" t="t" r="r" b="b"/>
            <a:pathLst>
              <a:path w="4678786" h="4353935">
                <a:moveTo>
                  <a:pt x="0" y="0"/>
                </a:moveTo>
                <a:lnTo>
                  <a:pt x="4678786" y="0"/>
                </a:lnTo>
                <a:lnTo>
                  <a:pt x="4678786" y="4353935"/>
                </a:lnTo>
                <a:lnTo>
                  <a:pt x="0" y="4353935"/>
                </a:lnTo>
                <a:lnTo>
                  <a:pt x="0" y="0"/>
                </a:lnTo>
                <a:close/>
              </a:path>
            </a:pathLst>
          </a:custGeom>
          <a:blipFill>
            <a:blip r:embed="rId4"/>
            <a:stretch>
              <a:fillRect t="-1737" r="-6037" b="-5972"/>
            </a:stretch>
          </a:blipFill>
        </p:spPr>
        <p:txBody>
          <a:bodyPr/>
          <a:lstStyle/>
          <a:p>
            <a:endParaRPr lang="en-US"/>
          </a:p>
        </p:txBody>
      </p:sp>
      <p:sp>
        <p:nvSpPr>
          <p:cNvPr id="4" name="Freeform 4"/>
          <p:cNvSpPr/>
          <p:nvPr/>
        </p:nvSpPr>
        <p:spPr>
          <a:xfrm>
            <a:off x="6796946" y="5974895"/>
            <a:ext cx="4694108" cy="4374767"/>
          </a:xfrm>
          <a:custGeom>
            <a:avLst/>
            <a:gdLst/>
            <a:ahLst/>
            <a:cxnLst/>
            <a:rect l="l" t="t" r="r" b="b"/>
            <a:pathLst>
              <a:path w="4694108" h="4374767">
                <a:moveTo>
                  <a:pt x="0" y="0"/>
                </a:moveTo>
                <a:lnTo>
                  <a:pt x="4694108" y="0"/>
                </a:lnTo>
                <a:lnTo>
                  <a:pt x="4694108" y="4374767"/>
                </a:lnTo>
                <a:lnTo>
                  <a:pt x="0" y="4374767"/>
                </a:lnTo>
                <a:lnTo>
                  <a:pt x="0" y="0"/>
                </a:lnTo>
                <a:close/>
              </a:path>
            </a:pathLst>
          </a:custGeom>
          <a:blipFill>
            <a:blip r:embed="rId5"/>
            <a:stretch>
              <a:fillRect l="-16835" t="-64805" r="-13092" b="-137034"/>
            </a:stretch>
          </a:blipFill>
        </p:spPr>
        <p:txBody>
          <a:bodyPr/>
          <a:lstStyle/>
          <a:p>
            <a:endParaRPr lang="en-US"/>
          </a:p>
        </p:txBody>
      </p:sp>
      <p:sp>
        <p:nvSpPr>
          <p:cNvPr id="5" name="Freeform 5"/>
          <p:cNvSpPr/>
          <p:nvPr/>
        </p:nvSpPr>
        <p:spPr>
          <a:xfrm>
            <a:off x="13711862" y="38712"/>
            <a:ext cx="4430827" cy="4353935"/>
          </a:xfrm>
          <a:custGeom>
            <a:avLst/>
            <a:gdLst/>
            <a:ahLst/>
            <a:cxnLst/>
            <a:rect l="l" t="t" r="r" b="b"/>
            <a:pathLst>
              <a:path w="4430827" h="4353935">
                <a:moveTo>
                  <a:pt x="0" y="0"/>
                </a:moveTo>
                <a:lnTo>
                  <a:pt x="4430827" y="0"/>
                </a:lnTo>
                <a:lnTo>
                  <a:pt x="4430827" y="4353935"/>
                </a:lnTo>
                <a:lnTo>
                  <a:pt x="0" y="4353935"/>
                </a:lnTo>
                <a:lnTo>
                  <a:pt x="0" y="0"/>
                </a:lnTo>
                <a:close/>
              </a:path>
            </a:pathLst>
          </a:custGeom>
          <a:blipFill>
            <a:blip r:embed="rId6"/>
            <a:stretch>
              <a:fillRect l="-93634" t="-242093" r="-196792" b="-86603"/>
            </a:stretch>
          </a:blipFill>
        </p:spPr>
        <p:txBody>
          <a:bodyPr/>
          <a:lstStyle/>
          <a:p>
            <a:endParaRPr lang="en-US"/>
          </a:p>
        </p:txBody>
      </p:sp>
      <p:sp>
        <p:nvSpPr>
          <p:cNvPr id="6" name="TextBox 6"/>
          <p:cNvSpPr txBox="1"/>
          <p:nvPr/>
        </p:nvSpPr>
        <p:spPr>
          <a:xfrm>
            <a:off x="4851695" y="657443"/>
            <a:ext cx="8827630" cy="3164098"/>
          </a:xfrm>
          <a:prstGeom prst="rect">
            <a:avLst/>
          </a:prstGeom>
        </p:spPr>
        <p:txBody>
          <a:bodyPr lIns="0" tIns="0" rIns="0" bIns="0" rtlCol="0" anchor="t">
            <a:spAutoFit/>
          </a:bodyPr>
          <a:lstStyle/>
          <a:p>
            <a:pPr algn="ctr">
              <a:lnSpc>
                <a:spcPts val="7689"/>
              </a:lnSpc>
            </a:pPr>
            <a:r>
              <a:rPr lang="en-US" sz="8357" b="1" spc="167" dirty="0">
                <a:solidFill>
                  <a:srgbClr val="E2D5BB"/>
                </a:solidFill>
                <a:latin typeface="Calibri (MS) Bold"/>
                <a:ea typeface="Calibri (MS) Bold"/>
                <a:cs typeface="Calibri (MS) Bold"/>
                <a:sym typeface="Calibri (MS) Bold"/>
              </a:rPr>
              <a:t>Trust &amp; </a:t>
            </a:r>
          </a:p>
          <a:p>
            <a:pPr algn="ctr">
              <a:lnSpc>
                <a:spcPts val="7689"/>
              </a:lnSpc>
            </a:pPr>
            <a:r>
              <a:rPr lang="en-US" sz="8357" b="1" spc="167" dirty="0">
                <a:solidFill>
                  <a:srgbClr val="E2D5BB"/>
                </a:solidFill>
                <a:latin typeface="Calibri (MS) Bold"/>
                <a:ea typeface="Calibri (MS) Bold"/>
                <a:cs typeface="Calibri (MS) Bold"/>
                <a:sym typeface="Calibri (MS) Bold"/>
              </a:rPr>
              <a:t>Alignment </a:t>
            </a:r>
          </a:p>
          <a:p>
            <a:pPr marL="0" lvl="0" indent="0" algn="ctr">
              <a:lnSpc>
                <a:spcPts val="7689"/>
              </a:lnSpc>
            </a:pPr>
            <a:r>
              <a:rPr lang="en-US" sz="8357" b="1" spc="167" dirty="0">
                <a:solidFill>
                  <a:srgbClr val="E2D5BB"/>
                </a:solidFill>
                <a:latin typeface="Calibri (MS) Bold"/>
                <a:ea typeface="Calibri (MS) Bold"/>
                <a:cs typeface="Calibri (MS) Bold"/>
                <a:sym typeface="Calibri (MS) Bold"/>
              </a:rPr>
              <a:t>in Action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6970407" y="1727032"/>
            <a:ext cx="11208851" cy="5785201"/>
          </a:xfrm>
          <a:prstGeom prst="rect">
            <a:avLst/>
          </a:prstGeom>
        </p:spPr>
        <p:txBody>
          <a:bodyPr lIns="0" tIns="0" rIns="0" bIns="0" rtlCol="0" anchor="t">
            <a:spAutoFit/>
          </a:bodyPr>
          <a:lstStyle/>
          <a:p>
            <a:pPr algn="l">
              <a:lnSpc>
                <a:spcPts val="5040"/>
              </a:lnSpc>
            </a:pPr>
            <a:r>
              <a:rPr lang="en-US" sz="3600" b="1" dirty="0">
                <a:solidFill>
                  <a:srgbClr val="000000"/>
                </a:solidFill>
                <a:latin typeface="Calibri (MS) Bold"/>
                <a:ea typeface="Calibri (MS) Bold"/>
                <a:cs typeface="Calibri (MS) Bold"/>
                <a:sym typeface="Calibri (MS) Bold"/>
              </a:rPr>
              <a:t>EMAIL </a:t>
            </a:r>
          </a:p>
          <a:p>
            <a:pPr algn="l">
              <a:lnSpc>
                <a:spcPts val="5040"/>
              </a:lnSpc>
            </a:pPr>
            <a:r>
              <a:rPr lang="en-US" sz="3600" dirty="0">
                <a:solidFill>
                  <a:srgbClr val="000000"/>
                </a:solidFill>
                <a:latin typeface="Calibri (MS)"/>
                <a:ea typeface="Calibri (MS)"/>
                <a:cs typeface="Calibri (MS)"/>
                <a:sym typeface="Calibri (MS)"/>
              </a:rPr>
              <a:t>     (Use BCC)</a:t>
            </a:r>
          </a:p>
          <a:p>
            <a:pPr algn="l">
              <a:lnSpc>
                <a:spcPts val="5040"/>
              </a:lnSpc>
            </a:pPr>
            <a:endParaRPr lang="en-US" sz="3600" dirty="0">
              <a:solidFill>
                <a:srgbClr val="000000"/>
              </a:solidFill>
              <a:latin typeface="Calibri (MS)"/>
              <a:ea typeface="Calibri (MS)"/>
              <a:cs typeface="Calibri (MS)"/>
              <a:sym typeface="Calibri (MS)"/>
            </a:endParaRPr>
          </a:p>
          <a:p>
            <a:pPr algn="l">
              <a:lnSpc>
                <a:spcPts val="5040"/>
              </a:lnSpc>
            </a:pPr>
            <a:r>
              <a:rPr lang="en-US" sz="3600" b="1" dirty="0">
                <a:solidFill>
                  <a:srgbClr val="000000"/>
                </a:solidFill>
                <a:latin typeface="Calibri (MS) Bold"/>
                <a:ea typeface="Calibri (MS) Bold"/>
                <a:cs typeface="Calibri (MS) Bold"/>
                <a:sym typeface="Calibri (MS) Bold"/>
              </a:rPr>
              <a:t>PHONE </a:t>
            </a:r>
          </a:p>
          <a:p>
            <a:pPr algn="l">
              <a:lnSpc>
                <a:spcPts val="5040"/>
              </a:lnSpc>
            </a:pPr>
            <a:r>
              <a:rPr lang="en-US" sz="3600" dirty="0">
                <a:solidFill>
                  <a:srgbClr val="000000"/>
                </a:solidFill>
                <a:latin typeface="Calibri (MS)"/>
                <a:ea typeface="Calibri (MS)"/>
                <a:cs typeface="Calibri (MS)"/>
                <a:sym typeface="Calibri (MS)"/>
              </a:rPr>
              <a:t>     (When tone matters)</a:t>
            </a:r>
          </a:p>
          <a:p>
            <a:pPr algn="l">
              <a:lnSpc>
                <a:spcPts val="5040"/>
              </a:lnSpc>
            </a:pPr>
            <a:endParaRPr lang="en-US" sz="3600" dirty="0">
              <a:solidFill>
                <a:srgbClr val="000000"/>
              </a:solidFill>
              <a:latin typeface="Calibri (MS)"/>
              <a:ea typeface="Calibri (MS)"/>
              <a:cs typeface="Calibri (MS)"/>
              <a:sym typeface="Calibri (MS)"/>
            </a:endParaRPr>
          </a:p>
          <a:p>
            <a:pPr algn="l">
              <a:lnSpc>
                <a:spcPts val="5040"/>
              </a:lnSpc>
            </a:pPr>
            <a:r>
              <a:rPr lang="en-US" sz="3600" b="1" dirty="0">
                <a:solidFill>
                  <a:srgbClr val="000000"/>
                </a:solidFill>
                <a:latin typeface="Calibri (MS) Bold"/>
                <a:ea typeface="Calibri (MS) Bold"/>
                <a:cs typeface="Calibri (MS) Bold"/>
                <a:sym typeface="Calibri (MS) Bold"/>
              </a:rPr>
              <a:t>VIDEO, ZOOM, OR IN-PERSON </a:t>
            </a:r>
          </a:p>
          <a:p>
            <a:pPr algn="l">
              <a:lnSpc>
                <a:spcPts val="5040"/>
              </a:lnSpc>
            </a:pPr>
            <a:r>
              <a:rPr lang="en-US" sz="3600" b="1" dirty="0">
                <a:solidFill>
                  <a:srgbClr val="000000"/>
                </a:solidFill>
                <a:latin typeface="Calibri (MS) Bold"/>
                <a:ea typeface="Calibri (MS) Bold"/>
                <a:cs typeface="Calibri (MS) Bold"/>
                <a:sym typeface="Calibri (MS) Bold"/>
              </a:rPr>
              <a:t>     </a:t>
            </a:r>
            <a:r>
              <a:rPr lang="en-US" sz="3600" dirty="0">
                <a:solidFill>
                  <a:srgbClr val="000000"/>
                </a:solidFill>
                <a:latin typeface="Calibri (MS)"/>
                <a:ea typeface="Calibri (MS)"/>
                <a:cs typeface="Calibri (MS)"/>
                <a:sym typeface="Calibri (MS)"/>
              </a:rPr>
              <a:t>(When facial expressions and body language matter)</a:t>
            </a:r>
          </a:p>
          <a:p>
            <a:pPr algn="l">
              <a:lnSpc>
                <a:spcPts val="5040"/>
              </a:lnSpc>
              <a:spcBef>
                <a:spcPct val="0"/>
              </a:spcBef>
            </a:pPr>
            <a:endParaRPr lang="en-US" sz="3600" dirty="0">
              <a:solidFill>
                <a:srgbClr val="000000"/>
              </a:solidFill>
              <a:latin typeface="Calibri (MS)"/>
              <a:ea typeface="Calibri (MS)"/>
              <a:cs typeface="Calibri (MS)"/>
              <a:sym typeface="Calibri (MS)"/>
            </a:endParaRPr>
          </a:p>
        </p:txBody>
      </p:sp>
      <p:sp>
        <p:nvSpPr>
          <p:cNvPr id="7" name="TextBox 7"/>
          <p:cNvSpPr txBox="1"/>
          <p:nvPr/>
        </p:nvSpPr>
        <p:spPr>
          <a:xfrm>
            <a:off x="320383" y="-27195"/>
            <a:ext cx="1785887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Choose Your Platform</a:t>
            </a:r>
          </a:p>
        </p:txBody>
      </p:sp>
      <p:grpSp>
        <p:nvGrpSpPr>
          <p:cNvPr id="9" name="Group 9"/>
          <p:cNvGrpSpPr/>
          <p:nvPr/>
        </p:nvGrpSpPr>
        <p:grpSpPr>
          <a:xfrm>
            <a:off x="320383" y="2918588"/>
            <a:ext cx="6076592" cy="4004819"/>
            <a:chOff x="0" y="0"/>
            <a:chExt cx="8102122" cy="5339758"/>
          </a:xfrm>
        </p:grpSpPr>
        <p:sp>
          <p:nvSpPr>
            <p:cNvPr id="10" name="Freeform 10"/>
            <p:cNvSpPr/>
            <p:nvPr/>
          </p:nvSpPr>
          <p:spPr>
            <a:xfrm>
              <a:off x="0" y="0"/>
              <a:ext cx="8102122" cy="5339758"/>
            </a:xfrm>
            <a:custGeom>
              <a:avLst/>
              <a:gdLst/>
              <a:ahLst/>
              <a:cxnLst/>
              <a:rect l="l" t="t" r="r" b="b"/>
              <a:pathLst>
                <a:path w="8102122" h="5339758">
                  <a:moveTo>
                    <a:pt x="0" y="0"/>
                  </a:moveTo>
                  <a:lnTo>
                    <a:pt x="8102122" y="0"/>
                  </a:lnTo>
                  <a:lnTo>
                    <a:pt x="8102122" y="5339758"/>
                  </a:lnTo>
                  <a:lnTo>
                    <a:pt x="0" y="5339758"/>
                  </a:lnTo>
                  <a:lnTo>
                    <a:pt x="0" y="0"/>
                  </a:lnTo>
                  <a:close/>
                </a:path>
              </a:pathLst>
            </a:custGeom>
            <a:blipFill>
              <a:blip r:embed="rId4">
                <a:extLst>
                  <a:ext uri="{96DAC541-7B7A-43D3-8B79-37D633B846F1}">
                    <asvg:svgBlip xmlns:asvg="http://schemas.microsoft.com/office/drawing/2016/SVG/main" r:embed="rId5"/>
                  </a:ext>
                </a:extLst>
              </a:blip>
              <a:stretch>
                <a:fillRect t="-71" b="-71"/>
              </a:stretch>
            </a:blipFill>
          </p:spPr>
          <p:txBody>
            <a:bodyPr/>
            <a:lstStyle/>
            <a:p>
              <a:endParaRPr lang="en-US"/>
            </a:p>
          </p:txBody>
        </p:sp>
        <p:sp>
          <p:nvSpPr>
            <p:cNvPr id="11" name="TextBox 11"/>
            <p:cNvSpPr txBox="1"/>
            <p:nvPr/>
          </p:nvSpPr>
          <p:spPr>
            <a:xfrm rot="-1914048">
              <a:off x="2246177" y="2603899"/>
              <a:ext cx="2683008" cy="852642"/>
            </a:xfrm>
            <a:prstGeom prst="rect">
              <a:avLst/>
            </a:prstGeom>
          </p:spPr>
          <p:txBody>
            <a:bodyPr lIns="0" tIns="0" rIns="0" bIns="0" rtlCol="0" anchor="t">
              <a:spAutoFit/>
            </a:bodyPr>
            <a:lstStyle/>
            <a:p>
              <a:pPr algn="ctr">
                <a:lnSpc>
                  <a:spcPts val="2688"/>
                </a:lnSpc>
                <a:spcBef>
                  <a:spcPct val="0"/>
                </a:spcBef>
              </a:pPr>
              <a:r>
                <a:rPr lang="en-US" sz="1920">
                  <a:solidFill>
                    <a:srgbClr val="304246"/>
                  </a:solidFill>
                  <a:latin typeface="Gladiola"/>
                  <a:ea typeface="Gladiola"/>
                  <a:cs typeface="Gladiola"/>
                  <a:sym typeface="Gladiola"/>
                </a:rPr>
                <a:t>Match Format to </a:t>
              </a:r>
            </a:p>
            <a:p>
              <a:pPr algn="ctr">
                <a:lnSpc>
                  <a:spcPts val="2688"/>
                </a:lnSpc>
                <a:spcBef>
                  <a:spcPct val="0"/>
                </a:spcBef>
              </a:pPr>
              <a:r>
                <a:rPr lang="en-US" sz="1920">
                  <a:solidFill>
                    <a:srgbClr val="304246"/>
                  </a:solidFill>
                  <a:latin typeface="Gladiola"/>
                  <a:ea typeface="Gladiola"/>
                  <a:cs typeface="Gladiola"/>
                  <a:sym typeface="Gladiola"/>
                </a:rPr>
                <a:t>Audience Needs</a:t>
              </a:r>
            </a:p>
          </p:txBody>
        </p:sp>
      </p:grpSp>
      <p:sp>
        <p:nvSpPr>
          <p:cNvPr id="13" name="TextBox 9">
            <a:extLst>
              <a:ext uri="{FF2B5EF4-FFF2-40B4-BE49-F238E27FC236}">
                <a16:creationId xmlns:a16="http://schemas.microsoft.com/office/drawing/2014/main" id="{AC307350-523A-7B99-1700-8705B07E7B0B}"/>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484820" y="769137"/>
            <a:ext cx="10803180" cy="6845394"/>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WHY: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Know Your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Purpose</a:t>
            </a:r>
          </a:p>
        </p:txBody>
      </p:sp>
      <p:sp>
        <p:nvSpPr>
          <p:cNvPr id="7" name="Freeform 7"/>
          <p:cNvSpPr/>
          <p:nvPr/>
        </p:nvSpPr>
        <p:spPr>
          <a:xfrm>
            <a:off x="1011142" y="1470151"/>
            <a:ext cx="6197280" cy="7195681"/>
          </a:xfrm>
          <a:custGeom>
            <a:avLst/>
            <a:gdLst/>
            <a:ahLst/>
            <a:cxnLst/>
            <a:rect l="l" t="t" r="r" b="b"/>
            <a:pathLst>
              <a:path w="6197280" h="7195681">
                <a:moveTo>
                  <a:pt x="0" y="0"/>
                </a:moveTo>
                <a:lnTo>
                  <a:pt x="6197280" y="0"/>
                </a:lnTo>
                <a:lnTo>
                  <a:pt x="6197280" y="7195682"/>
                </a:lnTo>
                <a:lnTo>
                  <a:pt x="0" y="7195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578559">
            <a:off x="630991" y="1350107"/>
            <a:ext cx="5288402" cy="859365"/>
          </a:xfrm>
          <a:custGeom>
            <a:avLst/>
            <a:gdLst/>
            <a:ahLst/>
            <a:cxnLst/>
            <a:rect l="l" t="t" r="r" b="b"/>
            <a:pathLst>
              <a:path w="5288402" h="859365">
                <a:moveTo>
                  <a:pt x="0" y="0"/>
                </a:moveTo>
                <a:lnTo>
                  <a:pt x="5288403" y="0"/>
                </a:lnTo>
                <a:lnTo>
                  <a:pt x="5288403" y="859365"/>
                </a:lnTo>
                <a:lnTo>
                  <a:pt x="0" y="859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F5C41D0B-2A65-2C03-88F3-0BED681E5521}"/>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6881790" y="3969364"/>
            <a:ext cx="11208851" cy="1956340"/>
          </a:xfrm>
          <a:prstGeom prst="rect">
            <a:avLst/>
          </a:prstGeom>
        </p:spPr>
        <p:txBody>
          <a:bodyPr lIns="0" tIns="0" rIns="0" bIns="0" rtlCol="0" anchor="t">
            <a:spAutoFit/>
          </a:bodyPr>
          <a:lstStyle/>
          <a:p>
            <a:pPr algn="l">
              <a:lnSpc>
                <a:spcPts val="5040"/>
              </a:lnSpc>
            </a:pPr>
            <a:r>
              <a:rPr lang="en-US" sz="3600" b="1" dirty="0">
                <a:solidFill>
                  <a:srgbClr val="000000"/>
                </a:solidFill>
                <a:latin typeface="Calibri (MS) Bold"/>
                <a:ea typeface="Calibri (MS) Bold"/>
                <a:cs typeface="Calibri (MS) Bold"/>
                <a:sym typeface="Calibri (MS) Bold"/>
              </a:rPr>
              <a:t>WHY DOES THIS MESSAGE MATTER? </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USE THE “5 WHYS” TO GET TO THE ROOT CAUSE.</a:t>
            </a:r>
          </a:p>
        </p:txBody>
      </p:sp>
      <p:sp>
        <p:nvSpPr>
          <p:cNvPr id="7" name="TextBox 7"/>
          <p:cNvSpPr txBox="1"/>
          <p:nvPr/>
        </p:nvSpPr>
        <p:spPr>
          <a:xfrm>
            <a:off x="320383" y="-27195"/>
            <a:ext cx="1785887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Know Your Purpose</a:t>
            </a:r>
          </a:p>
        </p:txBody>
      </p:sp>
      <p:grpSp>
        <p:nvGrpSpPr>
          <p:cNvPr id="9" name="Group 9"/>
          <p:cNvGrpSpPr/>
          <p:nvPr/>
        </p:nvGrpSpPr>
        <p:grpSpPr>
          <a:xfrm>
            <a:off x="1028700" y="1860382"/>
            <a:ext cx="4851462" cy="6307653"/>
            <a:chOff x="0" y="0"/>
            <a:chExt cx="6468615" cy="8410204"/>
          </a:xfrm>
        </p:grpSpPr>
        <p:sp>
          <p:nvSpPr>
            <p:cNvPr id="10" name="Freeform 10"/>
            <p:cNvSpPr/>
            <p:nvPr/>
          </p:nvSpPr>
          <p:spPr>
            <a:xfrm>
              <a:off x="295533" y="1242620"/>
              <a:ext cx="6173082" cy="7167585"/>
            </a:xfrm>
            <a:custGeom>
              <a:avLst/>
              <a:gdLst/>
              <a:ahLst/>
              <a:cxnLst/>
              <a:rect l="l" t="t" r="r" b="b"/>
              <a:pathLst>
                <a:path w="6173082" h="7167585">
                  <a:moveTo>
                    <a:pt x="0" y="0"/>
                  </a:moveTo>
                  <a:lnTo>
                    <a:pt x="6173082" y="0"/>
                  </a:lnTo>
                  <a:lnTo>
                    <a:pt x="6173082" y="7167584"/>
                  </a:lnTo>
                  <a:lnTo>
                    <a:pt x="0" y="7167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1578559">
              <a:off x="-83133" y="1123044"/>
              <a:ext cx="5267753" cy="856010"/>
            </a:xfrm>
            <a:custGeom>
              <a:avLst/>
              <a:gdLst/>
              <a:ahLst/>
              <a:cxnLst/>
              <a:rect l="l" t="t" r="r" b="b"/>
              <a:pathLst>
                <a:path w="5267753" h="856010">
                  <a:moveTo>
                    <a:pt x="0" y="0"/>
                  </a:moveTo>
                  <a:lnTo>
                    <a:pt x="5267753" y="0"/>
                  </a:lnTo>
                  <a:lnTo>
                    <a:pt x="5267753" y="856010"/>
                  </a:lnTo>
                  <a:lnTo>
                    <a:pt x="0" y="856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TextBox 9">
            <a:extLst>
              <a:ext uri="{FF2B5EF4-FFF2-40B4-BE49-F238E27FC236}">
                <a16:creationId xmlns:a16="http://schemas.microsoft.com/office/drawing/2014/main" id="{6A10F23D-8C0D-513F-1CA0-AD24E02E4871}"/>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4562065" y="1462260"/>
            <a:ext cx="13617193" cy="7059641"/>
          </a:xfrm>
          <a:prstGeom prst="rect">
            <a:avLst/>
          </a:prstGeom>
        </p:spPr>
        <p:txBody>
          <a:bodyPr lIns="0" tIns="0" rIns="0" bIns="0" rtlCol="0" anchor="t">
            <a:spAutoFit/>
          </a:bodyPr>
          <a:lstStyle/>
          <a:p>
            <a:pPr algn="l">
              <a:lnSpc>
                <a:spcPts val="3079"/>
              </a:lnSpc>
            </a:pPr>
            <a:r>
              <a:rPr lang="en-US" sz="2199" b="1">
                <a:solidFill>
                  <a:srgbClr val="000000"/>
                </a:solidFill>
                <a:latin typeface="Calibri (MS) Bold"/>
                <a:ea typeface="Calibri (MS) Bold"/>
                <a:cs typeface="Calibri (MS) Bold"/>
                <a:sym typeface="Calibri (MS) Bold"/>
              </a:rPr>
              <a:t>PROBLEM STATEMENT: The print training iS IMPORTANT FOR FRANCHISE OPERATIONS.</a:t>
            </a:r>
          </a:p>
          <a:p>
            <a:pPr algn="l">
              <a:lnSpc>
                <a:spcPts val="3079"/>
              </a:lnSpc>
            </a:pPr>
            <a:endParaRPr lang="en-US" sz="2199" b="1">
              <a:solidFill>
                <a:srgbClr val="000000"/>
              </a:solidFill>
              <a:latin typeface="Calibri (MS) Bold"/>
              <a:ea typeface="Calibri (MS) Bold"/>
              <a:cs typeface="Calibri (MS) Bold"/>
              <a:sym typeface="Calibri (MS) Bold"/>
            </a:endParaRPr>
          </a:p>
          <a:p>
            <a:pPr algn="l">
              <a:lnSpc>
                <a:spcPts val="3079"/>
              </a:lnSpc>
            </a:pPr>
            <a:r>
              <a:rPr lang="en-US" sz="2199" b="1">
                <a:solidFill>
                  <a:srgbClr val="000000"/>
                </a:solidFill>
                <a:latin typeface="Calibri (MS) Bold"/>
                <a:ea typeface="Calibri (MS) Bold"/>
                <a:cs typeface="Calibri (MS) Bold"/>
                <a:sym typeface="Calibri (MS) Bold"/>
              </a:rPr>
              <a:t>WHY ARE FRANCHISEES RESISTANT TO THE TRAINING?</a:t>
            </a:r>
          </a:p>
          <a:p>
            <a:pPr algn="l">
              <a:lnSpc>
                <a:spcPts val="3079"/>
              </a:lnSpc>
            </a:pPr>
            <a:r>
              <a:rPr lang="en-US" sz="2199">
                <a:solidFill>
                  <a:srgbClr val="000000"/>
                </a:solidFill>
                <a:latin typeface="Calibri (MS)"/>
                <a:ea typeface="Calibri (MS)"/>
                <a:cs typeface="Calibri (MS)"/>
                <a:sym typeface="Calibri (MS)"/>
              </a:rPr>
              <a:t>BECAUSE THEY BELIEVE THE TRAINING WILL DRAIN STAFF TIME, COST MONEY, AND REQUIRE EQUIPMENT UPGRADES .</a:t>
            </a:r>
          </a:p>
          <a:p>
            <a:pPr algn="l">
              <a:lnSpc>
                <a:spcPts val="3079"/>
              </a:lnSpc>
            </a:pPr>
            <a:endParaRPr lang="en-US" sz="2199">
              <a:solidFill>
                <a:srgbClr val="000000"/>
              </a:solidFill>
              <a:latin typeface="Calibri (MS)"/>
              <a:ea typeface="Calibri (MS)"/>
              <a:cs typeface="Calibri (MS)"/>
              <a:sym typeface="Calibri (MS)"/>
            </a:endParaRPr>
          </a:p>
          <a:p>
            <a:pPr algn="l">
              <a:lnSpc>
                <a:spcPts val="3079"/>
              </a:lnSpc>
            </a:pPr>
            <a:r>
              <a:rPr lang="en-US" sz="2199" b="1">
                <a:solidFill>
                  <a:srgbClr val="000000"/>
                </a:solidFill>
                <a:latin typeface="Calibri (MS) Bold"/>
                <a:ea typeface="Calibri (MS) Bold"/>
                <a:cs typeface="Calibri (MS) Bold"/>
                <a:sym typeface="Calibri (MS) Bold"/>
              </a:rPr>
              <a:t>WHY DO THEY BELIEVE IT WILL DRAIN RESOURCES AND COST MONEY?</a:t>
            </a:r>
          </a:p>
          <a:p>
            <a:pPr algn="l">
              <a:lnSpc>
                <a:spcPts val="3079"/>
              </a:lnSpc>
            </a:pPr>
            <a:r>
              <a:rPr lang="en-US" sz="2199">
                <a:solidFill>
                  <a:srgbClr val="000000"/>
                </a:solidFill>
                <a:latin typeface="Calibri (MS)"/>
                <a:ea typeface="Calibri (MS)"/>
                <a:cs typeface="Calibri (MS)"/>
                <a:sym typeface="Calibri (MS)"/>
              </a:rPr>
              <a:t>BECAUSE THEY HAVEN’T SEEN CLEAR EVIDENCE THAT THE BENEFITS OUTWEIGH THE INVESTMENT. THEY SEE A MANDATE NOT AN OPPORTUNITY.</a:t>
            </a:r>
          </a:p>
          <a:p>
            <a:pPr algn="l">
              <a:lnSpc>
                <a:spcPts val="3079"/>
              </a:lnSpc>
            </a:pPr>
            <a:endParaRPr lang="en-US" sz="2199">
              <a:solidFill>
                <a:srgbClr val="000000"/>
              </a:solidFill>
              <a:latin typeface="Calibri (MS)"/>
              <a:ea typeface="Calibri (MS)"/>
              <a:cs typeface="Calibri (MS)"/>
              <a:sym typeface="Calibri (MS)"/>
            </a:endParaRPr>
          </a:p>
          <a:p>
            <a:pPr algn="l">
              <a:lnSpc>
                <a:spcPts val="3079"/>
              </a:lnSpc>
            </a:pPr>
            <a:r>
              <a:rPr lang="en-US" sz="2199" b="1">
                <a:solidFill>
                  <a:srgbClr val="000000"/>
                </a:solidFill>
                <a:latin typeface="Calibri (MS) Bold"/>
                <a:ea typeface="Calibri (MS) Bold"/>
                <a:cs typeface="Calibri (MS) Bold"/>
                <a:sym typeface="Calibri (MS) Bold"/>
              </a:rPr>
              <a:t>WHY HAVEN’T THEY SEEN CLEAR EVIDENCE OF BENEFITS?</a:t>
            </a:r>
          </a:p>
          <a:p>
            <a:pPr algn="l">
              <a:lnSpc>
                <a:spcPts val="3079"/>
              </a:lnSpc>
            </a:pPr>
            <a:r>
              <a:rPr lang="en-US" sz="2199">
                <a:solidFill>
                  <a:srgbClr val="000000"/>
                </a:solidFill>
                <a:latin typeface="Calibri (MS)"/>
                <a:ea typeface="Calibri (MS)"/>
                <a:cs typeface="Calibri (MS)"/>
                <a:sym typeface="Calibri (MS)"/>
              </a:rPr>
              <a:t>BECAUSE TRAINING WAS ROLLED OUT AS A REQUIREMENT, FOCUSING ON COMPLIANCE RATHER THAN SHOWING ROI.</a:t>
            </a:r>
          </a:p>
          <a:p>
            <a:pPr algn="l">
              <a:lnSpc>
                <a:spcPts val="3079"/>
              </a:lnSpc>
            </a:pPr>
            <a:endParaRPr lang="en-US" sz="2199">
              <a:solidFill>
                <a:srgbClr val="000000"/>
              </a:solidFill>
              <a:latin typeface="Calibri (MS)"/>
              <a:ea typeface="Calibri (MS)"/>
              <a:cs typeface="Calibri (MS)"/>
              <a:sym typeface="Calibri (MS)"/>
            </a:endParaRPr>
          </a:p>
          <a:p>
            <a:pPr algn="l">
              <a:lnSpc>
                <a:spcPts val="3079"/>
              </a:lnSpc>
            </a:pPr>
            <a:r>
              <a:rPr lang="en-US" sz="2199" b="1">
                <a:solidFill>
                  <a:srgbClr val="000000"/>
                </a:solidFill>
                <a:latin typeface="Calibri (MS) Bold"/>
                <a:ea typeface="Calibri (MS) Bold"/>
                <a:cs typeface="Calibri (MS) Bold"/>
                <a:sym typeface="Calibri (MS) Bold"/>
              </a:rPr>
              <a:t>WHY WAS THE ROLLOUT FRAMED AS A REQUIREMENT INSTEAD OF AN OPPORTUNITY?</a:t>
            </a:r>
          </a:p>
          <a:p>
            <a:pPr algn="l">
              <a:lnSpc>
                <a:spcPts val="3079"/>
              </a:lnSpc>
            </a:pPr>
            <a:r>
              <a:rPr lang="en-US" sz="2199">
                <a:solidFill>
                  <a:srgbClr val="000000"/>
                </a:solidFill>
                <a:latin typeface="Calibri (MS)"/>
                <a:ea typeface="Calibri (MS)"/>
                <a:cs typeface="Calibri (MS)"/>
                <a:sym typeface="Calibri (MS)"/>
              </a:rPr>
              <a:t>BECAUSE HISTORICALLY TRAINING INITIATIVES HAVE BEEN COMPLIANCE-DRIVEN, AND LEADERSHIP ASSUMED COMPLIANCE.</a:t>
            </a:r>
          </a:p>
          <a:p>
            <a:pPr algn="l">
              <a:lnSpc>
                <a:spcPts val="3079"/>
              </a:lnSpc>
            </a:pPr>
            <a:endParaRPr lang="en-US" sz="2199">
              <a:solidFill>
                <a:srgbClr val="000000"/>
              </a:solidFill>
              <a:latin typeface="Calibri (MS)"/>
              <a:ea typeface="Calibri (MS)"/>
              <a:cs typeface="Calibri (MS)"/>
              <a:sym typeface="Calibri (MS)"/>
            </a:endParaRPr>
          </a:p>
          <a:p>
            <a:pPr algn="l">
              <a:lnSpc>
                <a:spcPts val="3079"/>
              </a:lnSpc>
            </a:pPr>
            <a:r>
              <a:rPr lang="en-US" sz="2199" b="1">
                <a:solidFill>
                  <a:srgbClr val="000000"/>
                </a:solidFill>
                <a:latin typeface="Calibri (MS) Bold"/>
                <a:ea typeface="Calibri (MS) Bold"/>
                <a:cs typeface="Calibri (MS) Bold"/>
                <a:sym typeface="Calibri (MS) Bold"/>
              </a:rPr>
              <a:t>WHY IS THERE A PATTERN OF COMPLIANCE-DRIVEN ROLLOUTS?</a:t>
            </a:r>
          </a:p>
          <a:p>
            <a:pPr algn="l">
              <a:lnSpc>
                <a:spcPts val="3079"/>
              </a:lnSpc>
              <a:spcBef>
                <a:spcPct val="0"/>
              </a:spcBef>
            </a:pPr>
            <a:r>
              <a:rPr lang="en-US" sz="2199">
                <a:solidFill>
                  <a:srgbClr val="000000"/>
                </a:solidFill>
                <a:latin typeface="Calibri (MS)"/>
                <a:ea typeface="Calibri (MS)"/>
                <a:cs typeface="Calibri (MS)"/>
                <a:sym typeface="Calibri (MS)"/>
              </a:rPr>
              <a:t>BECAUSE THE ORGANIZATIONAL CULTURE PRIORITIZES STANDARDIZATION AND CONTROL TO PROTECT THE BRAND.</a:t>
            </a:r>
          </a:p>
        </p:txBody>
      </p:sp>
      <p:sp>
        <p:nvSpPr>
          <p:cNvPr id="7" name="TextBox 7"/>
          <p:cNvSpPr txBox="1"/>
          <p:nvPr/>
        </p:nvSpPr>
        <p:spPr>
          <a:xfrm>
            <a:off x="320383" y="-27195"/>
            <a:ext cx="1785887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Know Your Purpose: Example</a:t>
            </a:r>
          </a:p>
        </p:txBody>
      </p:sp>
      <p:grpSp>
        <p:nvGrpSpPr>
          <p:cNvPr id="9" name="Group 9"/>
          <p:cNvGrpSpPr/>
          <p:nvPr/>
        </p:nvGrpSpPr>
        <p:grpSpPr>
          <a:xfrm>
            <a:off x="390874" y="1860382"/>
            <a:ext cx="3948076" cy="5133111"/>
            <a:chOff x="0" y="0"/>
            <a:chExt cx="5264101" cy="6844148"/>
          </a:xfrm>
        </p:grpSpPr>
        <p:sp>
          <p:nvSpPr>
            <p:cNvPr id="10" name="Freeform 10"/>
            <p:cNvSpPr/>
            <p:nvPr/>
          </p:nvSpPr>
          <p:spPr>
            <a:xfrm>
              <a:off x="240502" y="1011233"/>
              <a:ext cx="5023599" cy="5832916"/>
            </a:xfrm>
            <a:custGeom>
              <a:avLst/>
              <a:gdLst/>
              <a:ahLst/>
              <a:cxnLst/>
              <a:rect l="l" t="t" r="r" b="b"/>
              <a:pathLst>
                <a:path w="5023599" h="5832916">
                  <a:moveTo>
                    <a:pt x="0" y="0"/>
                  </a:moveTo>
                  <a:lnTo>
                    <a:pt x="5023599" y="0"/>
                  </a:lnTo>
                  <a:lnTo>
                    <a:pt x="5023599" y="5832915"/>
                  </a:lnTo>
                  <a:lnTo>
                    <a:pt x="0" y="5832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1578559">
              <a:off x="-67653" y="913923"/>
              <a:ext cx="4286850" cy="696613"/>
            </a:xfrm>
            <a:custGeom>
              <a:avLst/>
              <a:gdLst/>
              <a:ahLst/>
              <a:cxnLst/>
              <a:rect l="l" t="t" r="r" b="b"/>
              <a:pathLst>
                <a:path w="4286850" h="696613">
                  <a:moveTo>
                    <a:pt x="0" y="0"/>
                  </a:moveTo>
                  <a:lnTo>
                    <a:pt x="4286850" y="0"/>
                  </a:lnTo>
                  <a:lnTo>
                    <a:pt x="4286850" y="696613"/>
                  </a:lnTo>
                  <a:lnTo>
                    <a:pt x="0" y="696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TextBox 9">
            <a:extLst>
              <a:ext uri="{FF2B5EF4-FFF2-40B4-BE49-F238E27FC236}">
                <a16:creationId xmlns:a16="http://schemas.microsoft.com/office/drawing/2014/main" id="{43BD3078-950C-D964-FCED-D25D8874A1A2}"/>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5307060" y="2791203"/>
            <a:ext cx="11124708" cy="2958758"/>
          </a:xfrm>
          <a:prstGeom prst="rect">
            <a:avLst/>
          </a:prstGeom>
        </p:spPr>
        <p:txBody>
          <a:bodyPr lIns="0" tIns="0" rIns="0" bIns="0" rtlCol="0" anchor="t">
            <a:spAutoFit/>
          </a:bodyPr>
          <a:lstStyle/>
          <a:p>
            <a:pPr algn="l">
              <a:lnSpc>
                <a:spcPts val="3359"/>
              </a:lnSpc>
            </a:pPr>
            <a:r>
              <a:rPr lang="en-US" sz="2400" b="1">
                <a:solidFill>
                  <a:srgbClr val="000000"/>
                </a:solidFill>
                <a:latin typeface="Calibri (MS) Bold"/>
                <a:ea typeface="Calibri (MS) Bold"/>
                <a:cs typeface="Calibri (MS) Bold"/>
                <a:sym typeface="Calibri (MS) Bold"/>
              </a:rPr>
              <a:t>PROBLEM STATEMENT: The print training iS IMPORTANT FOR FRANCHISE OPERATIONS.</a:t>
            </a:r>
          </a:p>
          <a:p>
            <a:pPr algn="l">
              <a:lnSpc>
                <a:spcPts val="3359"/>
              </a:lnSpc>
            </a:pPr>
            <a:endParaRPr lang="en-US" sz="2400" b="1">
              <a:solidFill>
                <a:srgbClr val="000000"/>
              </a:solidFill>
              <a:latin typeface="Calibri (MS) Bold"/>
              <a:ea typeface="Calibri (MS) Bold"/>
              <a:cs typeface="Calibri (MS) Bold"/>
              <a:sym typeface="Calibri (MS) Bold"/>
            </a:endParaRPr>
          </a:p>
          <a:p>
            <a:pPr algn="l">
              <a:lnSpc>
                <a:spcPts val="3359"/>
              </a:lnSpc>
            </a:pPr>
            <a:r>
              <a:rPr lang="en-US" sz="2400" b="1">
                <a:solidFill>
                  <a:srgbClr val="000000"/>
                </a:solidFill>
                <a:latin typeface="Calibri (MS) Bold"/>
                <a:ea typeface="Calibri (MS) Bold"/>
                <a:cs typeface="Calibri (MS) Bold"/>
                <a:sym typeface="Calibri (MS) Bold"/>
              </a:rPr>
              <a:t>ROOT CAUSE</a:t>
            </a:r>
          </a:p>
          <a:p>
            <a:pPr algn="l">
              <a:lnSpc>
                <a:spcPts val="3359"/>
              </a:lnSpc>
              <a:spcBef>
                <a:spcPct val="0"/>
              </a:spcBef>
            </a:pPr>
            <a:r>
              <a:rPr lang="en-US" sz="2400">
                <a:solidFill>
                  <a:srgbClr val="000000"/>
                </a:solidFill>
                <a:latin typeface="Calibri (MS)"/>
                <a:ea typeface="Calibri (MS)"/>
                <a:cs typeface="Calibri (MS)"/>
                <a:sym typeface="Calibri (MS)"/>
              </a:rPr>
              <a:t>RESISTANCE ARISES FROM A LACK OF TRUST AND PROOF: FRANCHISEES AREN’T CONVINCED THE TRAINING WILL BRING TANGIBLE FINANCIAL BENEFITS AND FEEL IT’S BEING FORCED UPON THEM WITHOUT COLLABORATION OR EVIDENCE.</a:t>
            </a:r>
          </a:p>
        </p:txBody>
      </p:sp>
      <p:sp>
        <p:nvSpPr>
          <p:cNvPr id="7" name="TextBox 7"/>
          <p:cNvSpPr txBox="1"/>
          <p:nvPr/>
        </p:nvSpPr>
        <p:spPr>
          <a:xfrm>
            <a:off x="320383" y="-27195"/>
            <a:ext cx="1785887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Know Your Purpose: Example</a:t>
            </a:r>
          </a:p>
        </p:txBody>
      </p:sp>
      <p:grpSp>
        <p:nvGrpSpPr>
          <p:cNvPr id="9" name="Group 9"/>
          <p:cNvGrpSpPr/>
          <p:nvPr/>
        </p:nvGrpSpPr>
        <p:grpSpPr>
          <a:xfrm>
            <a:off x="1250410" y="2029312"/>
            <a:ext cx="3404234" cy="4426033"/>
            <a:chOff x="0" y="0"/>
            <a:chExt cx="4538979" cy="5901377"/>
          </a:xfrm>
        </p:grpSpPr>
        <p:sp>
          <p:nvSpPr>
            <p:cNvPr id="10" name="Freeform 10"/>
            <p:cNvSpPr/>
            <p:nvPr/>
          </p:nvSpPr>
          <p:spPr>
            <a:xfrm>
              <a:off x="207373" y="871937"/>
              <a:ext cx="4331605" cy="5029440"/>
            </a:xfrm>
            <a:custGeom>
              <a:avLst/>
              <a:gdLst/>
              <a:ahLst/>
              <a:cxnLst/>
              <a:rect l="l" t="t" r="r" b="b"/>
              <a:pathLst>
                <a:path w="4331605" h="5029440">
                  <a:moveTo>
                    <a:pt x="0" y="0"/>
                  </a:moveTo>
                  <a:lnTo>
                    <a:pt x="4331606" y="0"/>
                  </a:lnTo>
                  <a:lnTo>
                    <a:pt x="4331606" y="5029440"/>
                  </a:lnTo>
                  <a:lnTo>
                    <a:pt x="0" y="5029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1578559">
              <a:off x="-58334" y="788032"/>
              <a:ext cx="3696343" cy="600656"/>
            </a:xfrm>
            <a:custGeom>
              <a:avLst/>
              <a:gdLst/>
              <a:ahLst/>
              <a:cxnLst/>
              <a:rect l="l" t="t" r="r" b="b"/>
              <a:pathLst>
                <a:path w="3696343" h="600656">
                  <a:moveTo>
                    <a:pt x="0" y="0"/>
                  </a:moveTo>
                  <a:lnTo>
                    <a:pt x="3696343" y="0"/>
                  </a:lnTo>
                  <a:lnTo>
                    <a:pt x="3696343" y="600655"/>
                  </a:lnTo>
                  <a:lnTo>
                    <a:pt x="0" y="600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TextBox 12"/>
          <p:cNvSpPr txBox="1"/>
          <p:nvPr/>
        </p:nvSpPr>
        <p:spPr>
          <a:xfrm>
            <a:off x="3036783" y="6398195"/>
            <a:ext cx="14364249" cy="1749818"/>
          </a:xfrm>
          <a:prstGeom prst="rect">
            <a:avLst/>
          </a:prstGeom>
        </p:spPr>
        <p:txBody>
          <a:bodyPr lIns="0" tIns="0" rIns="0" bIns="0" rtlCol="0" anchor="t">
            <a:spAutoFit/>
          </a:bodyPr>
          <a:lstStyle/>
          <a:p>
            <a:pPr marL="0" lvl="0" indent="0" algn="just">
              <a:lnSpc>
                <a:spcPts val="12754"/>
              </a:lnSpc>
              <a:spcBef>
                <a:spcPct val="0"/>
              </a:spcBef>
            </a:pPr>
            <a:r>
              <a:rPr lang="en-US" sz="9110" b="1" spc="182">
                <a:solidFill>
                  <a:srgbClr val="304246"/>
                </a:solidFill>
                <a:latin typeface="Calibri (MS) Bold"/>
                <a:ea typeface="Calibri (MS) Bold"/>
                <a:cs typeface="Calibri (MS) Bold"/>
                <a:sym typeface="Calibri (MS) Bold"/>
              </a:rPr>
              <a:t>Shape or Shift The Narrative</a:t>
            </a:r>
          </a:p>
        </p:txBody>
      </p:sp>
      <p:sp>
        <p:nvSpPr>
          <p:cNvPr id="13" name="TextBox 9">
            <a:extLst>
              <a:ext uri="{FF2B5EF4-FFF2-40B4-BE49-F238E27FC236}">
                <a16:creationId xmlns:a16="http://schemas.microsoft.com/office/drawing/2014/main" id="{50B871E0-2C51-7599-FC60-6E888C12BD18}"/>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815625" y="1028700"/>
            <a:ext cx="7218657" cy="6978035"/>
            <a:chOff x="0" y="0"/>
            <a:chExt cx="9624877" cy="9304047"/>
          </a:xfrm>
        </p:grpSpPr>
        <p:sp>
          <p:nvSpPr>
            <p:cNvPr id="7" name="Freeform 7"/>
            <p:cNvSpPr/>
            <p:nvPr/>
          </p:nvSpPr>
          <p:spPr>
            <a:xfrm>
              <a:off x="0" y="0"/>
              <a:ext cx="9624877" cy="9304047"/>
            </a:xfrm>
            <a:custGeom>
              <a:avLst/>
              <a:gdLst/>
              <a:ahLst/>
              <a:cxnLst/>
              <a:rect l="l" t="t" r="r" b="b"/>
              <a:pathLst>
                <a:path w="9624877" h="9304047">
                  <a:moveTo>
                    <a:pt x="0" y="0"/>
                  </a:moveTo>
                  <a:lnTo>
                    <a:pt x="9624877" y="0"/>
                  </a:lnTo>
                  <a:lnTo>
                    <a:pt x="9624877" y="9304047"/>
                  </a:lnTo>
                  <a:lnTo>
                    <a:pt x="0" y="930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310762" y="3048097"/>
              <a:ext cx="3003352" cy="3207853"/>
            </a:xfrm>
            <a:custGeom>
              <a:avLst/>
              <a:gdLst/>
              <a:ahLst/>
              <a:cxnLst/>
              <a:rect l="l" t="t" r="r" b="b"/>
              <a:pathLst>
                <a:path w="3003352" h="3207853">
                  <a:moveTo>
                    <a:pt x="0" y="0"/>
                  </a:moveTo>
                  <a:lnTo>
                    <a:pt x="3003352" y="0"/>
                  </a:lnTo>
                  <a:lnTo>
                    <a:pt x="3003352" y="3207853"/>
                  </a:lnTo>
                  <a:lnTo>
                    <a:pt x="0" y="32078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9" name="TextBox 9"/>
          <p:cNvSpPr txBox="1"/>
          <p:nvPr/>
        </p:nvSpPr>
        <p:spPr>
          <a:xfrm>
            <a:off x="8976715" y="842608"/>
            <a:ext cx="8632259" cy="6845394"/>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PUTTING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IT ALL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TOGETHER</a:t>
            </a:r>
          </a:p>
        </p:txBody>
      </p:sp>
      <p:sp>
        <p:nvSpPr>
          <p:cNvPr id="11" name="TextBox 9">
            <a:extLst>
              <a:ext uri="{FF2B5EF4-FFF2-40B4-BE49-F238E27FC236}">
                <a16:creationId xmlns:a16="http://schemas.microsoft.com/office/drawing/2014/main" id="{B97336D0-FA48-DFA9-A7BE-82ED86AE8CCD}"/>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280663" y="1546081"/>
            <a:ext cx="10393284" cy="7061489"/>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PREFERRED APPROACH:</a:t>
            </a:r>
          </a:p>
          <a:p>
            <a:pPr algn="l">
              <a:lnSpc>
                <a:spcPts val="5040"/>
              </a:lnSpc>
            </a:pPr>
            <a:r>
              <a:rPr lang="en-US" sz="3600">
                <a:solidFill>
                  <a:srgbClr val="000000"/>
                </a:solidFill>
                <a:latin typeface="Calibri (MS)"/>
                <a:ea typeface="Calibri (MS)"/>
                <a:cs typeface="Calibri (MS)"/>
                <a:sym typeface="Calibri (MS)"/>
              </a:rPr>
              <a:t>     Fast-paced, results-focused, decisive </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TO COMMUNICATE:</a:t>
            </a:r>
          </a:p>
          <a:p>
            <a:pPr algn="l">
              <a:lnSpc>
                <a:spcPts val="5040"/>
              </a:lnSpc>
            </a:pPr>
            <a:r>
              <a:rPr lang="en-US" sz="3600">
                <a:solidFill>
                  <a:srgbClr val="000000"/>
                </a:solidFill>
                <a:latin typeface="Calibri (MS)"/>
                <a:ea typeface="Calibri (MS)"/>
                <a:cs typeface="Calibri (MS)"/>
                <a:sym typeface="Calibri (MS)"/>
              </a:rPr>
              <a:t>     Lead with the bottom line</a:t>
            </a:r>
          </a:p>
          <a:p>
            <a:pPr algn="l">
              <a:lnSpc>
                <a:spcPts val="5040"/>
              </a:lnSpc>
            </a:pPr>
            <a:r>
              <a:rPr lang="en-US" sz="3600">
                <a:solidFill>
                  <a:srgbClr val="000000"/>
                </a:solidFill>
                <a:latin typeface="Calibri (MS)"/>
                <a:ea typeface="Calibri (MS)"/>
                <a:cs typeface="Calibri (MS)"/>
                <a:sym typeface="Calibri (MS)"/>
              </a:rPr>
              <a:t>     Keep it brief, focused, and action-oriented</a:t>
            </a:r>
          </a:p>
          <a:p>
            <a:pPr algn="l">
              <a:lnSpc>
                <a:spcPts val="5040"/>
              </a:lnSpc>
            </a:pPr>
            <a:r>
              <a:rPr lang="en-US" sz="3600">
                <a:solidFill>
                  <a:srgbClr val="000000"/>
                </a:solidFill>
                <a:latin typeface="Calibri (MS)"/>
                <a:ea typeface="Calibri (MS)"/>
                <a:cs typeface="Calibri (MS)"/>
                <a:sym typeface="Calibri (MS)"/>
              </a:rPr>
              <a:t>     Skip the fluff </a:t>
            </a:r>
          </a:p>
          <a:p>
            <a:pPr algn="l">
              <a:lnSpc>
                <a:spcPts val="5040"/>
              </a:lnSpc>
            </a:pPr>
            <a:r>
              <a:rPr lang="en-US" sz="3600">
                <a:solidFill>
                  <a:srgbClr val="000000"/>
                </a:solidFill>
                <a:latin typeface="Calibri (MS)"/>
                <a:ea typeface="Calibri (MS)"/>
                <a:cs typeface="Calibri (MS)"/>
                <a:sym typeface="Calibri (MS)"/>
              </a:rPr>
              <a:t>     Highlight metrics, decisions, and next steps</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PITFALL TO AVOID: </a:t>
            </a:r>
          </a:p>
          <a:p>
            <a:pPr algn="l">
              <a:lnSpc>
                <a:spcPts val="5040"/>
              </a:lnSpc>
              <a:spcBef>
                <a:spcPct val="0"/>
              </a:spcBef>
            </a:pPr>
            <a:r>
              <a:rPr lang="en-US" sz="3600">
                <a:solidFill>
                  <a:srgbClr val="000000"/>
                </a:solidFill>
                <a:latin typeface="Calibri (MS)"/>
                <a:ea typeface="Calibri (MS)"/>
                <a:cs typeface="Calibri (MS)"/>
                <a:sym typeface="Calibri (MS)"/>
              </a:rPr>
              <a:t>     Overexplaining or slowing them down</a:t>
            </a:r>
          </a:p>
        </p:txBody>
      </p:sp>
      <p:sp>
        <p:nvSpPr>
          <p:cNvPr id="7" name="TextBox 7"/>
          <p:cNvSpPr txBox="1"/>
          <p:nvPr/>
        </p:nvSpPr>
        <p:spPr>
          <a:xfrm>
            <a:off x="249546" y="-27195"/>
            <a:ext cx="1787356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Driver, Dominant, Achiever</a:t>
            </a:r>
          </a:p>
        </p:txBody>
      </p:sp>
      <p:sp>
        <p:nvSpPr>
          <p:cNvPr id="9" name="Freeform 9"/>
          <p:cNvSpPr/>
          <p:nvPr/>
        </p:nvSpPr>
        <p:spPr>
          <a:xfrm>
            <a:off x="367111" y="3179294"/>
            <a:ext cx="5970832" cy="3201859"/>
          </a:xfrm>
          <a:custGeom>
            <a:avLst/>
            <a:gdLst/>
            <a:ahLst/>
            <a:cxnLst/>
            <a:rect l="l" t="t" r="r" b="b"/>
            <a:pathLst>
              <a:path w="5970832" h="3201859">
                <a:moveTo>
                  <a:pt x="0" y="0"/>
                </a:moveTo>
                <a:lnTo>
                  <a:pt x="5970832" y="0"/>
                </a:lnTo>
                <a:lnTo>
                  <a:pt x="5970832" y="3201858"/>
                </a:lnTo>
                <a:lnTo>
                  <a:pt x="0" y="3201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A5B30CB-156E-7245-57C3-915C6F102B45}"/>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385100" y="1546081"/>
            <a:ext cx="10738011" cy="6423345"/>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PREFERRED APPROACH:</a:t>
            </a:r>
          </a:p>
          <a:p>
            <a:pPr algn="l">
              <a:lnSpc>
                <a:spcPts val="5040"/>
              </a:lnSpc>
            </a:pPr>
            <a:r>
              <a:rPr lang="en-US" sz="3600">
                <a:solidFill>
                  <a:srgbClr val="000000"/>
                </a:solidFill>
                <a:latin typeface="Calibri (MS)"/>
                <a:ea typeface="Calibri (MS)"/>
                <a:cs typeface="Calibri (MS)"/>
                <a:sym typeface="Calibri (MS)"/>
              </a:rPr>
              <a:t>     Analytical, logical, risk-averse, systems-oriented</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to COMMUNICATE:</a:t>
            </a:r>
          </a:p>
          <a:p>
            <a:pPr algn="l">
              <a:lnSpc>
                <a:spcPts val="5040"/>
              </a:lnSpc>
            </a:pPr>
            <a:r>
              <a:rPr lang="en-US" sz="3600">
                <a:solidFill>
                  <a:srgbClr val="000000"/>
                </a:solidFill>
                <a:latin typeface="Calibri (MS)"/>
                <a:ea typeface="Calibri (MS)"/>
                <a:cs typeface="Calibri (MS)"/>
                <a:sym typeface="Calibri (MS)"/>
              </a:rPr>
              <a:t>     Share data, logic, and the “why” behind decisions</a:t>
            </a:r>
          </a:p>
          <a:p>
            <a:pPr algn="l">
              <a:lnSpc>
                <a:spcPts val="5040"/>
              </a:lnSpc>
            </a:pPr>
            <a:r>
              <a:rPr lang="en-US" sz="3600">
                <a:solidFill>
                  <a:srgbClr val="000000"/>
                </a:solidFill>
                <a:latin typeface="Calibri (MS)"/>
                <a:ea typeface="Calibri (MS)"/>
                <a:cs typeface="Calibri (MS)"/>
                <a:sym typeface="Calibri (MS)"/>
              </a:rPr>
              <a:t>     Be precise and methodical</a:t>
            </a:r>
          </a:p>
          <a:p>
            <a:pPr algn="l">
              <a:lnSpc>
                <a:spcPts val="5040"/>
              </a:lnSpc>
            </a:pPr>
            <a:r>
              <a:rPr lang="en-US" sz="3600">
                <a:solidFill>
                  <a:srgbClr val="000000"/>
                </a:solidFill>
                <a:latin typeface="Calibri (MS)"/>
                <a:ea typeface="Calibri (MS)"/>
                <a:cs typeface="Calibri (MS)"/>
                <a:sym typeface="Calibri (MS)"/>
              </a:rPr>
              <a:t>     Provide written follow-up for reference</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PITFALL TO AVOID: </a:t>
            </a:r>
          </a:p>
          <a:p>
            <a:pPr algn="l">
              <a:lnSpc>
                <a:spcPts val="5040"/>
              </a:lnSpc>
              <a:spcBef>
                <a:spcPct val="0"/>
              </a:spcBef>
            </a:pPr>
            <a:r>
              <a:rPr lang="en-US" sz="3600">
                <a:solidFill>
                  <a:srgbClr val="000000"/>
                </a:solidFill>
                <a:latin typeface="Calibri (MS)"/>
                <a:ea typeface="Calibri (MS)"/>
                <a:cs typeface="Calibri (MS)"/>
                <a:sym typeface="Calibri (MS)"/>
              </a:rPr>
              <a:t>     Vague language or emotional appeals w/out evidence</a:t>
            </a:r>
          </a:p>
        </p:txBody>
      </p:sp>
      <p:sp>
        <p:nvSpPr>
          <p:cNvPr id="7" name="TextBox 7"/>
          <p:cNvSpPr txBox="1"/>
          <p:nvPr/>
        </p:nvSpPr>
        <p:spPr>
          <a:xfrm>
            <a:off x="249546" y="-8145"/>
            <a:ext cx="17873565" cy="1681436"/>
          </a:xfrm>
          <a:prstGeom prst="rect">
            <a:avLst/>
          </a:prstGeom>
        </p:spPr>
        <p:txBody>
          <a:bodyPr lIns="0" tIns="0" rIns="0" bIns="0" rtlCol="0" anchor="t">
            <a:spAutoFit/>
          </a:bodyPr>
          <a:lstStyle/>
          <a:p>
            <a:pPr marL="0" lvl="0" indent="0" algn="just">
              <a:lnSpc>
                <a:spcPts val="12320"/>
              </a:lnSpc>
              <a:spcBef>
                <a:spcPct val="0"/>
              </a:spcBef>
            </a:pPr>
            <a:r>
              <a:rPr lang="en-US" sz="8800" b="1" u="none" strike="noStrike" spc="176">
                <a:solidFill>
                  <a:srgbClr val="304246"/>
                </a:solidFill>
                <a:latin typeface="Calibri (MS) Bold"/>
                <a:ea typeface="Calibri (MS) Bold"/>
                <a:cs typeface="Calibri (MS) Bold"/>
                <a:sym typeface="Calibri (MS) Bold"/>
              </a:rPr>
              <a:t>Analyzer, Conscientious, Accountant</a:t>
            </a:r>
          </a:p>
        </p:txBody>
      </p:sp>
      <p:sp>
        <p:nvSpPr>
          <p:cNvPr id="9" name="Freeform 9"/>
          <p:cNvSpPr/>
          <p:nvPr/>
        </p:nvSpPr>
        <p:spPr>
          <a:xfrm>
            <a:off x="1028700" y="3140300"/>
            <a:ext cx="4375101" cy="3614928"/>
          </a:xfrm>
          <a:custGeom>
            <a:avLst/>
            <a:gdLst/>
            <a:ahLst/>
            <a:cxnLst/>
            <a:rect l="l" t="t" r="r" b="b"/>
            <a:pathLst>
              <a:path w="4375101" h="3614928">
                <a:moveTo>
                  <a:pt x="0" y="0"/>
                </a:moveTo>
                <a:lnTo>
                  <a:pt x="4375101" y="0"/>
                </a:lnTo>
                <a:lnTo>
                  <a:pt x="4375101" y="3614927"/>
                </a:lnTo>
                <a:lnTo>
                  <a:pt x="0" y="3614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55E3ABA6-AA48-A6CB-39CA-C14FE8375F37}"/>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332881" y="1727032"/>
            <a:ext cx="10790229" cy="7061489"/>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PREFERRED APPROACH:</a:t>
            </a:r>
          </a:p>
          <a:p>
            <a:pPr algn="l">
              <a:lnSpc>
                <a:spcPts val="5040"/>
              </a:lnSpc>
            </a:pPr>
            <a:r>
              <a:rPr lang="en-US" sz="3600">
                <a:solidFill>
                  <a:srgbClr val="000000"/>
                </a:solidFill>
                <a:latin typeface="Calibri (MS)"/>
                <a:ea typeface="Calibri (MS)"/>
                <a:cs typeface="Calibri (MS)"/>
                <a:sym typeface="Calibri (MS)"/>
              </a:rPr>
              <a:t>     Energetic, people-focused, expressive</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TO COMMUNICATE:</a:t>
            </a:r>
          </a:p>
          <a:p>
            <a:pPr algn="l">
              <a:lnSpc>
                <a:spcPts val="5040"/>
              </a:lnSpc>
            </a:pPr>
            <a:r>
              <a:rPr lang="en-US" sz="3600">
                <a:solidFill>
                  <a:srgbClr val="000000"/>
                </a:solidFill>
                <a:latin typeface="Calibri (MS)"/>
                <a:ea typeface="Calibri (MS)"/>
                <a:cs typeface="Calibri (MS)"/>
                <a:sym typeface="Calibri (MS)"/>
              </a:rPr>
              <a:t>     Be warm and personable</a:t>
            </a:r>
          </a:p>
          <a:p>
            <a:pPr algn="l">
              <a:lnSpc>
                <a:spcPts val="5040"/>
              </a:lnSpc>
            </a:pPr>
            <a:r>
              <a:rPr lang="en-US" sz="3600">
                <a:solidFill>
                  <a:srgbClr val="000000"/>
                </a:solidFill>
                <a:latin typeface="Calibri (MS)"/>
                <a:ea typeface="Calibri (MS)"/>
                <a:cs typeface="Calibri (MS)"/>
                <a:sym typeface="Calibri (MS)"/>
              </a:rPr>
              <a:t>     Use stories, visuals, or enthusiasm to convey messages</a:t>
            </a:r>
          </a:p>
          <a:p>
            <a:pPr algn="l">
              <a:lnSpc>
                <a:spcPts val="5040"/>
              </a:lnSpc>
            </a:pPr>
            <a:r>
              <a:rPr lang="en-US" sz="3600">
                <a:solidFill>
                  <a:srgbClr val="000000"/>
                </a:solidFill>
                <a:latin typeface="Calibri (MS)"/>
                <a:ea typeface="Calibri (MS)"/>
                <a:cs typeface="Calibri (MS)"/>
                <a:sym typeface="Calibri (MS)"/>
              </a:rPr>
              <a:t>     Tie messages to team wins or positive outcomes</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PITFALL TO AVOID: </a:t>
            </a:r>
          </a:p>
          <a:p>
            <a:pPr algn="l">
              <a:lnSpc>
                <a:spcPts val="5040"/>
              </a:lnSpc>
            </a:pPr>
            <a:r>
              <a:rPr lang="en-US" sz="3600">
                <a:solidFill>
                  <a:srgbClr val="000000"/>
                </a:solidFill>
                <a:latin typeface="Calibri (MS)"/>
                <a:ea typeface="Calibri (MS)"/>
                <a:cs typeface="Calibri (MS)"/>
                <a:sym typeface="Calibri (MS)"/>
              </a:rPr>
              <a:t>     Being overly formal or emotionally distant</a:t>
            </a:r>
          </a:p>
          <a:p>
            <a:pPr algn="l">
              <a:lnSpc>
                <a:spcPts val="5040"/>
              </a:lnSpc>
              <a:spcBef>
                <a:spcPct val="0"/>
              </a:spcBef>
            </a:pPr>
            <a:endParaRPr lang="en-US" sz="3600">
              <a:solidFill>
                <a:srgbClr val="000000"/>
              </a:solidFill>
              <a:latin typeface="Calibri (MS)"/>
              <a:ea typeface="Calibri (MS)"/>
              <a:cs typeface="Calibri (MS)"/>
              <a:sym typeface="Calibri (MS)"/>
            </a:endParaRPr>
          </a:p>
        </p:txBody>
      </p:sp>
      <p:sp>
        <p:nvSpPr>
          <p:cNvPr id="7" name="TextBox 7"/>
          <p:cNvSpPr txBox="1"/>
          <p:nvPr/>
        </p:nvSpPr>
        <p:spPr>
          <a:xfrm>
            <a:off x="249546" y="-27195"/>
            <a:ext cx="1787356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Cheerleader, Influencer, Connector</a:t>
            </a:r>
          </a:p>
        </p:txBody>
      </p:sp>
      <p:sp>
        <p:nvSpPr>
          <p:cNvPr id="9" name="Freeform 9"/>
          <p:cNvSpPr/>
          <p:nvPr/>
        </p:nvSpPr>
        <p:spPr>
          <a:xfrm>
            <a:off x="1947946" y="2183586"/>
            <a:ext cx="2872906" cy="5356871"/>
          </a:xfrm>
          <a:custGeom>
            <a:avLst/>
            <a:gdLst/>
            <a:ahLst/>
            <a:cxnLst/>
            <a:rect l="l" t="t" r="r" b="b"/>
            <a:pathLst>
              <a:path w="2872906" h="5356871">
                <a:moveTo>
                  <a:pt x="0" y="0"/>
                </a:moveTo>
                <a:lnTo>
                  <a:pt x="2872906" y="0"/>
                </a:lnTo>
                <a:lnTo>
                  <a:pt x="2872906" y="5356871"/>
                </a:lnTo>
                <a:lnTo>
                  <a:pt x="0" y="5356871"/>
                </a:lnTo>
                <a:lnTo>
                  <a:pt x="0" y="0"/>
                </a:lnTo>
                <a:close/>
              </a:path>
            </a:pathLst>
          </a:custGeom>
          <a:blipFill>
            <a:blip r:embed="rId4">
              <a:extLst>
                <a:ext uri="{96DAC541-7B7A-43D3-8B79-37D633B846F1}">
                  <asvg:svgBlip xmlns:asvg="http://schemas.microsoft.com/office/drawing/2016/SVG/main" r:embed="rId5"/>
                </a:ext>
              </a:extLst>
            </a:blip>
            <a:stretch>
              <a:fillRect t="-9"/>
            </a:stretch>
          </a:blipFill>
        </p:spPr>
        <p:txBody>
          <a:bodyPr/>
          <a:lstStyle/>
          <a:p>
            <a:endParaRPr lang="en-US"/>
          </a:p>
        </p:txBody>
      </p:sp>
      <p:sp>
        <p:nvSpPr>
          <p:cNvPr id="10" name="TextBox 9">
            <a:extLst>
              <a:ext uri="{FF2B5EF4-FFF2-40B4-BE49-F238E27FC236}">
                <a16:creationId xmlns:a16="http://schemas.microsoft.com/office/drawing/2014/main" id="{76229122-067B-7745-1580-D1A1F3FCA866}"/>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332881" y="1727032"/>
            <a:ext cx="10790229" cy="6423345"/>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PREFERRED APPROACH:</a:t>
            </a:r>
          </a:p>
          <a:p>
            <a:pPr algn="l">
              <a:lnSpc>
                <a:spcPts val="5040"/>
              </a:lnSpc>
            </a:pPr>
            <a:r>
              <a:rPr lang="en-US" sz="3600">
                <a:solidFill>
                  <a:srgbClr val="000000"/>
                </a:solidFill>
                <a:latin typeface="Calibri (MS)"/>
                <a:ea typeface="Calibri (MS)"/>
                <a:cs typeface="Calibri (MS)"/>
                <a:sym typeface="Calibri (MS)"/>
              </a:rPr>
              <a:t>     Thoughtful, reserved, detail-focused, cautious</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TO COMMUNICATE:</a:t>
            </a:r>
          </a:p>
          <a:p>
            <a:pPr algn="l">
              <a:lnSpc>
                <a:spcPts val="5040"/>
              </a:lnSpc>
            </a:pPr>
            <a:r>
              <a:rPr lang="en-US" sz="3600">
                <a:solidFill>
                  <a:srgbClr val="000000"/>
                </a:solidFill>
                <a:latin typeface="Calibri (MS)"/>
                <a:ea typeface="Calibri (MS)"/>
                <a:cs typeface="Calibri (MS)"/>
                <a:sym typeface="Calibri (MS)"/>
              </a:rPr>
              <a:t>     Provide clear, well-structured information</a:t>
            </a:r>
          </a:p>
          <a:p>
            <a:pPr algn="l">
              <a:lnSpc>
                <a:spcPts val="5040"/>
              </a:lnSpc>
            </a:pPr>
            <a:r>
              <a:rPr lang="en-US" sz="3600">
                <a:solidFill>
                  <a:srgbClr val="000000"/>
                </a:solidFill>
                <a:latin typeface="Calibri (MS)"/>
                <a:ea typeface="Calibri (MS)"/>
                <a:cs typeface="Calibri (MS)"/>
                <a:sym typeface="Calibri (MS)"/>
              </a:rPr>
              <a:t>     Allow time for processing and reflection</a:t>
            </a:r>
          </a:p>
          <a:p>
            <a:pPr algn="l">
              <a:lnSpc>
                <a:spcPts val="5040"/>
              </a:lnSpc>
            </a:pPr>
            <a:r>
              <a:rPr lang="en-US" sz="3600">
                <a:solidFill>
                  <a:srgbClr val="000000"/>
                </a:solidFill>
                <a:latin typeface="Calibri (MS)"/>
                <a:ea typeface="Calibri (MS)"/>
                <a:cs typeface="Calibri (MS)"/>
                <a:sym typeface="Calibri (MS)"/>
              </a:rPr>
              <a:t>     Support statements with documentation or precedent</a:t>
            </a:r>
          </a:p>
          <a:p>
            <a:pPr algn="l">
              <a:lnSpc>
                <a:spcPts val="5040"/>
              </a:lnSpc>
            </a:pPr>
            <a:endParaRPr lang="en-US" sz="3600">
              <a:solidFill>
                <a:srgbClr val="000000"/>
              </a:solidFill>
              <a:latin typeface="Calibri (MS)"/>
              <a:ea typeface="Calibri (MS)"/>
              <a:cs typeface="Calibri (MS)"/>
              <a:sym typeface="Calibri (MS)"/>
            </a:endParaRPr>
          </a:p>
          <a:p>
            <a:pPr algn="l">
              <a:lnSpc>
                <a:spcPts val="5040"/>
              </a:lnSpc>
            </a:pPr>
            <a:r>
              <a:rPr lang="en-US" sz="3600" b="1">
                <a:solidFill>
                  <a:srgbClr val="000000"/>
                </a:solidFill>
                <a:latin typeface="Calibri (MS) Bold"/>
                <a:ea typeface="Calibri (MS) Bold"/>
                <a:cs typeface="Calibri (MS) Bold"/>
                <a:sym typeface="Calibri (MS) Bold"/>
              </a:rPr>
              <a:t>PITFALL TO AVOID: </a:t>
            </a:r>
          </a:p>
          <a:p>
            <a:pPr algn="l">
              <a:lnSpc>
                <a:spcPts val="5040"/>
              </a:lnSpc>
            </a:pPr>
            <a:r>
              <a:rPr lang="en-US" sz="3600">
                <a:solidFill>
                  <a:srgbClr val="000000"/>
                </a:solidFill>
                <a:latin typeface="Calibri (MS)"/>
                <a:ea typeface="Calibri (MS)"/>
                <a:cs typeface="Calibri (MS)"/>
                <a:sym typeface="Calibri (MS)"/>
              </a:rPr>
              <a:t>     Pressuring for quick decisions or skipping over details</a:t>
            </a:r>
          </a:p>
        </p:txBody>
      </p:sp>
      <p:sp>
        <p:nvSpPr>
          <p:cNvPr id="7" name="TextBox 7"/>
          <p:cNvSpPr txBox="1"/>
          <p:nvPr/>
        </p:nvSpPr>
        <p:spPr>
          <a:xfrm>
            <a:off x="249546" y="-27195"/>
            <a:ext cx="1787356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Helper, Steady, Librarian</a:t>
            </a:r>
          </a:p>
        </p:txBody>
      </p:sp>
      <p:sp>
        <p:nvSpPr>
          <p:cNvPr id="9" name="Freeform 9"/>
          <p:cNvSpPr/>
          <p:nvPr/>
        </p:nvSpPr>
        <p:spPr>
          <a:xfrm>
            <a:off x="1113784" y="2792715"/>
            <a:ext cx="4169940" cy="4138666"/>
          </a:xfrm>
          <a:custGeom>
            <a:avLst/>
            <a:gdLst/>
            <a:ahLst/>
            <a:cxnLst/>
            <a:rect l="l" t="t" r="r" b="b"/>
            <a:pathLst>
              <a:path w="4169940" h="4138666">
                <a:moveTo>
                  <a:pt x="0" y="0"/>
                </a:moveTo>
                <a:lnTo>
                  <a:pt x="4169940" y="0"/>
                </a:lnTo>
                <a:lnTo>
                  <a:pt x="4169940" y="4138666"/>
                </a:lnTo>
                <a:lnTo>
                  <a:pt x="0" y="41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5C420277-F185-5137-4C84-4FC7DDB08FE7}"/>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D5BB"/>
        </a:solidFill>
        <a:effectLst/>
      </p:bgPr>
    </p:bg>
    <p:spTree>
      <p:nvGrpSpPr>
        <p:cNvPr id="1" name=""/>
        <p:cNvGrpSpPr/>
        <p:nvPr/>
      </p:nvGrpSpPr>
      <p:grpSpPr>
        <a:xfrm>
          <a:off x="0" y="0"/>
          <a:ext cx="0" cy="0"/>
          <a:chOff x="0" y="0"/>
          <a:chExt cx="0" cy="0"/>
        </a:xfrm>
      </p:grpSpPr>
      <p:sp>
        <p:nvSpPr>
          <p:cNvPr id="2" name="TextBox 2"/>
          <p:cNvSpPr txBox="1"/>
          <p:nvPr/>
        </p:nvSpPr>
        <p:spPr>
          <a:xfrm>
            <a:off x="0" y="2048988"/>
            <a:ext cx="18288000" cy="4148387"/>
          </a:xfrm>
          <a:prstGeom prst="rect">
            <a:avLst/>
          </a:prstGeom>
        </p:spPr>
        <p:txBody>
          <a:bodyPr lIns="0" tIns="0" rIns="0" bIns="0" rtlCol="0" anchor="t">
            <a:spAutoFit/>
          </a:bodyPr>
          <a:lstStyle/>
          <a:p>
            <a:pPr algn="ctr">
              <a:lnSpc>
                <a:spcPts val="30174"/>
              </a:lnSpc>
              <a:spcBef>
                <a:spcPct val="0"/>
              </a:spcBef>
            </a:pPr>
            <a:r>
              <a:rPr lang="en-US" sz="21552" b="1">
                <a:solidFill>
                  <a:srgbClr val="591300"/>
                </a:solidFill>
                <a:latin typeface="Calibri (MS) Bold"/>
                <a:ea typeface="Calibri (MS) Bold"/>
                <a:cs typeface="Calibri (MS) Bold"/>
                <a:sym typeface="Calibri (MS) Bold"/>
              </a:rPr>
              <a:t>ST^KFHQLDFRS</a:t>
            </a:r>
          </a:p>
        </p:txBody>
      </p:sp>
      <p:grpSp>
        <p:nvGrpSpPr>
          <p:cNvPr id="3" name="Group 3"/>
          <p:cNvGrpSpPr/>
          <p:nvPr/>
        </p:nvGrpSpPr>
        <p:grpSpPr>
          <a:xfrm>
            <a:off x="216534" y="4459728"/>
            <a:ext cx="17854933" cy="2526167"/>
            <a:chOff x="0" y="0"/>
            <a:chExt cx="4702534" cy="665328"/>
          </a:xfrm>
        </p:grpSpPr>
        <p:sp>
          <p:nvSpPr>
            <p:cNvPr id="4" name="Freeform 4"/>
            <p:cNvSpPr/>
            <p:nvPr/>
          </p:nvSpPr>
          <p:spPr>
            <a:xfrm>
              <a:off x="0" y="0"/>
              <a:ext cx="4702534" cy="665328"/>
            </a:xfrm>
            <a:custGeom>
              <a:avLst/>
              <a:gdLst/>
              <a:ahLst/>
              <a:cxnLst/>
              <a:rect l="l" t="t" r="r" b="b"/>
              <a:pathLst>
                <a:path w="4702534" h="665328">
                  <a:moveTo>
                    <a:pt x="0" y="0"/>
                  </a:moveTo>
                  <a:lnTo>
                    <a:pt x="4702534" y="0"/>
                  </a:lnTo>
                  <a:lnTo>
                    <a:pt x="4702534" y="665328"/>
                  </a:lnTo>
                  <a:lnTo>
                    <a:pt x="0" y="665328"/>
                  </a:lnTo>
                  <a:close/>
                </a:path>
              </a:pathLst>
            </a:custGeom>
            <a:solidFill>
              <a:srgbClr val="304246"/>
            </a:solidFill>
          </p:spPr>
          <p:txBody>
            <a:bodyPr/>
            <a:lstStyle/>
            <a:p>
              <a:endParaRPr lang="en-US"/>
            </a:p>
          </p:txBody>
        </p:sp>
        <p:sp>
          <p:nvSpPr>
            <p:cNvPr id="5" name="TextBox 5"/>
            <p:cNvSpPr txBox="1"/>
            <p:nvPr/>
          </p:nvSpPr>
          <p:spPr>
            <a:xfrm>
              <a:off x="0" y="-38100"/>
              <a:ext cx="4702534" cy="703428"/>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Freeform 6"/>
          <p:cNvSpPr/>
          <p:nvPr/>
        </p:nvSpPr>
        <p:spPr>
          <a:xfrm>
            <a:off x="624438" y="1465587"/>
            <a:ext cx="6003697" cy="6278376"/>
          </a:xfrm>
          <a:custGeom>
            <a:avLst/>
            <a:gdLst/>
            <a:ahLst/>
            <a:cxnLst/>
            <a:rect l="l" t="t" r="r" b="b"/>
            <a:pathLst>
              <a:path w="6003697" h="6278376">
                <a:moveTo>
                  <a:pt x="0" y="0"/>
                </a:moveTo>
                <a:lnTo>
                  <a:pt x="6003697" y="0"/>
                </a:lnTo>
                <a:lnTo>
                  <a:pt x="6003697" y="6278376"/>
                </a:lnTo>
                <a:lnTo>
                  <a:pt x="0" y="6278376"/>
                </a:lnTo>
                <a:lnTo>
                  <a:pt x="0" y="0"/>
                </a:lnTo>
                <a:close/>
              </a:path>
            </a:pathLst>
          </a:custGeom>
          <a:blipFill>
            <a:blip r:embed="rId4"/>
            <a:stretch>
              <a:fillRect/>
            </a:stretch>
          </a:blipFill>
        </p:spPr>
        <p:txBody>
          <a:bodyPr/>
          <a:lstStyle/>
          <a:p>
            <a:endParaRPr lang="en-US"/>
          </a:p>
        </p:txBody>
      </p:sp>
      <p:sp>
        <p:nvSpPr>
          <p:cNvPr id="7" name="Freeform 7"/>
          <p:cNvSpPr/>
          <p:nvPr/>
        </p:nvSpPr>
        <p:spPr>
          <a:xfrm>
            <a:off x="266708" y="1050865"/>
            <a:ext cx="6882710" cy="6950587"/>
          </a:xfrm>
          <a:custGeom>
            <a:avLst/>
            <a:gdLst/>
            <a:ahLst/>
            <a:cxnLst/>
            <a:rect l="l" t="t" r="r" b="b"/>
            <a:pathLst>
              <a:path w="6882710" h="6950587">
                <a:moveTo>
                  <a:pt x="0" y="0"/>
                </a:moveTo>
                <a:lnTo>
                  <a:pt x="6882710" y="0"/>
                </a:lnTo>
                <a:lnTo>
                  <a:pt x="6882710" y="6950587"/>
                </a:lnTo>
                <a:lnTo>
                  <a:pt x="0" y="695058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7497771" y="688284"/>
            <a:ext cx="10790229" cy="7699632"/>
          </a:xfrm>
          <a:prstGeom prst="rect">
            <a:avLst/>
          </a:prstGeom>
        </p:spPr>
        <p:txBody>
          <a:bodyPr lIns="0" tIns="0" rIns="0" bIns="0" rtlCol="0" anchor="t">
            <a:spAutoFit/>
          </a:bodyPr>
          <a:lstStyle/>
          <a:p>
            <a:pPr algn="l">
              <a:lnSpc>
                <a:spcPts val="5040"/>
              </a:lnSpc>
            </a:pPr>
            <a:r>
              <a:rPr lang="en-US" sz="3600" b="1" dirty="0">
                <a:solidFill>
                  <a:srgbClr val="000000"/>
                </a:solidFill>
                <a:latin typeface="Calibri (MS) Bold"/>
                <a:ea typeface="Calibri (MS) Bold"/>
                <a:cs typeface="Calibri (MS) Bold"/>
                <a:sym typeface="Calibri (MS) Bold"/>
              </a:rPr>
              <a:t>UNIVERSAL DIFFUSERS:</a:t>
            </a:r>
          </a:p>
          <a:p>
            <a:pPr algn="l">
              <a:lnSpc>
                <a:spcPts val="5040"/>
              </a:lnSpc>
            </a:pPr>
            <a:endParaRPr lang="en-US" sz="3600" b="1" dirty="0">
              <a:solidFill>
                <a:srgbClr val="000000"/>
              </a:solidFill>
              <a:latin typeface="Calibri (MS) Bold"/>
              <a:ea typeface="Calibri (MS) Bold"/>
              <a:cs typeface="Calibri (MS) Bold"/>
              <a:sym typeface="Calibri (MS) Bold"/>
            </a:endParaRPr>
          </a:p>
          <a:p>
            <a:pPr algn="l">
              <a:lnSpc>
                <a:spcPts val="5040"/>
              </a:lnSpc>
            </a:pPr>
            <a:r>
              <a:rPr lang="en-US" sz="3600" dirty="0">
                <a:solidFill>
                  <a:srgbClr val="000000"/>
                </a:solidFill>
                <a:latin typeface="Calibri (MS)"/>
                <a:ea typeface="Calibri (MS)"/>
                <a:cs typeface="Calibri (MS)"/>
                <a:sym typeface="Calibri (MS)"/>
              </a:rPr>
              <a:t>Validation (show you hear and respect their concern).</a:t>
            </a:r>
          </a:p>
          <a:p>
            <a:pPr algn="l">
              <a:lnSpc>
                <a:spcPts val="5040"/>
              </a:lnSpc>
            </a:pPr>
            <a:endParaRPr lang="en-US" sz="3600" dirty="0">
              <a:solidFill>
                <a:srgbClr val="000000"/>
              </a:solidFill>
              <a:latin typeface="Calibri (MS)"/>
              <a:ea typeface="Calibri (MS)"/>
              <a:cs typeface="Calibri (MS)"/>
              <a:sym typeface="Calibri (MS)"/>
            </a:endParaRPr>
          </a:p>
          <a:p>
            <a:pPr algn="l">
              <a:lnSpc>
                <a:spcPts val="5040"/>
              </a:lnSpc>
            </a:pPr>
            <a:r>
              <a:rPr lang="en-US" sz="3600" dirty="0">
                <a:solidFill>
                  <a:srgbClr val="000000"/>
                </a:solidFill>
                <a:latin typeface="Calibri (MS)"/>
                <a:ea typeface="Calibri (MS)"/>
                <a:cs typeface="Calibri (MS)"/>
                <a:sym typeface="Calibri (MS)"/>
              </a:rPr>
              <a:t>Reframing (connect training to their values: results, clarity, energy, or support).</a:t>
            </a:r>
          </a:p>
          <a:p>
            <a:pPr algn="l">
              <a:lnSpc>
                <a:spcPts val="5040"/>
              </a:lnSpc>
            </a:pPr>
            <a:endParaRPr lang="en-US" sz="3600" dirty="0">
              <a:solidFill>
                <a:srgbClr val="000000"/>
              </a:solidFill>
              <a:latin typeface="Calibri (MS)"/>
              <a:ea typeface="Calibri (MS)"/>
              <a:cs typeface="Calibri (MS)"/>
              <a:sym typeface="Calibri (MS)"/>
            </a:endParaRPr>
          </a:p>
          <a:p>
            <a:pPr algn="l">
              <a:lnSpc>
                <a:spcPts val="5040"/>
              </a:lnSpc>
            </a:pPr>
            <a:r>
              <a:rPr lang="en-US" sz="3600" dirty="0">
                <a:solidFill>
                  <a:srgbClr val="000000"/>
                </a:solidFill>
                <a:latin typeface="Calibri (MS)"/>
                <a:ea typeface="Calibri (MS)"/>
                <a:cs typeface="Calibri (MS)"/>
                <a:sym typeface="Calibri (MS)"/>
              </a:rPr>
              <a:t>Assurance (no cost, no equipment, no hidden burden).</a:t>
            </a:r>
          </a:p>
          <a:p>
            <a:pPr algn="l">
              <a:lnSpc>
                <a:spcPts val="5040"/>
              </a:lnSpc>
            </a:pPr>
            <a:endParaRPr lang="en-US" sz="3600" dirty="0">
              <a:solidFill>
                <a:srgbClr val="000000"/>
              </a:solidFill>
              <a:latin typeface="Calibri (MS)"/>
              <a:ea typeface="Calibri (MS)"/>
              <a:cs typeface="Calibri (MS)"/>
              <a:sym typeface="Calibri (MS)"/>
            </a:endParaRPr>
          </a:p>
          <a:p>
            <a:pPr algn="l">
              <a:lnSpc>
                <a:spcPts val="5040"/>
              </a:lnSpc>
            </a:pPr>
            <a:r>
              <a:rPr lang="en-US" sz="3600" dirty="0">
                <a:solidFill>
                  <a:srgbClr val="000000"/>
                </a:solidFill>
                <a:latin typeface="Calibri (MS)"/>
                <a:ea typeface="Calibri (MS)"/>
                <a:cs typeface="Calibri (MS)"/>
                <a:sym typeface="Calibri (MS)"/>
              </a:rPr>
              <a:t>Partnership (inviting collaboration, ownership, or shared success).</a:t>
            </a:r>
          </a:p>
          <a:p>
            <a:pPr algn="l">
              <a:lnSpc>
                <a:spcPts val="5040"/>
              </a:lnSpc>
              <a:spcBef>
                <a:spcPct val="0"/>
              </a:spcBef>
            </a:pPr>
            <a:endParaRPr lang="en-US" sz="3600" dirty="0">
              <a:solidFill>
                <a:srgbClr val="000000"/>
              </a:solidFill>
              <a:latin typeface="Calibri (MS)"/>
              <a:ea typeface="Calibri (MS)"/>
              <a:cs typeface="Calibri (MS)"/>
              <a:sym typeface="Calibri (MS)"/>
            </a:endParaRPr>
          </a:p>
        </p:txBody>
      </p:sp>
      <p:sp>
        <p:nvSpPr>
          <p:cNvPr id="10" name="TextBox 9">
            <a:extLst>
              <a:ext uri="{FF2B5EF4-FFF2-40B4-BE49-F238E27FC236}">
                <a16:creationId xmlns:a16="http://schemas.microsoft.com/office/drawing/2014/main" id="{43620BB1-CBE0-0F2D-FA99-89A1F17F5F83}"/>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49546" y="-27195"/>
            <a:ext cx="17873565" cy="1749786"/>
          </a:xfrm>
          <a:prstGeom prst="rect">
            <a:avLst/>
          </a:prstGeom>
        </p:spPr>
        <p:txBody>
          <a:bodyPr lIns="0" tIns="0" rIns="0" bIns="0" rtlCol="0" anchor="t">
            <a:spAutoFit/>
          </a:bodyPr>
          <a:lstStyle/>
          <a:p>
            <a:pPr marL="0" lvl="0" indent="0" algn="just">
              <a:lnSpc>
                <a:spcPts val="12754"/>
              </a:lnSpc>
              <a:spcBef>
                <a:spcPct val="0"/>
              </a:spcBef>
            </a:pPr>
            <a:r>
              <a:rPr lang="en-US" sz="9110" b="1" spc="182">
                <a:solidFill>
                  <a:srgbClr val="304246"/>
                </a:solidFill>
                <a:latin typeface="Calibri (MS) Bold"/>
                <a:ea typeface="Calibri (MS) Bold"/>
                <a:cs typeface="Calibri (MS) Bold"/>
                <a:sym typeface="Calibri (MS) Bold"/>
              </a:rPr>
              <a:t>Results</a:t>
            </a:r>
          </a:p>
        </p:txBody>
      </p:sp>
      <p:sp>
        <p:nvSpPr>
          <p:cNvPr id="7" name="TextBox 7"/>
          <p:cNvSpPr txBox="1"/>
          <p:nvPr/>
        </p:nvSpPr>
        <p:spPr>
          <a:xfrm>
            <a:off x="5971703" y="815773"/>
            <a:ext cx="11507535" cy="7247325"/>
          </a:xfrm>
          <a:prstGeom prst="rect">
            <a:avLst/>
          </a:prstGeom>
        </p:spPr>
        <p:txBody>
          <a:bodyPr lIns="0" tIns="0" rIns="0" bIns="0" rtlCol="0" anchor="t">
            <a:spAutoFit/>
          </a:bodyPr>
          <a:lstStyle/>
          <a:p>
            <a:pPr algn="l">
              <a:lnSpc>
                <a:spcPts val="4759"/>
              </a:lnSpc>
            </a:pPr>
            <a:r>
              <a:rPr lang="en-US" sz="3399" b="1" dirty="0">
                <a:solidFill>
                  <a:srgbClr val="000000"/>
                </a:solidFill>
                <a:latin typeface="Calibri (MS) Bold"/>
                <a:ea typeface="Calibri (MS) Bold"/>
                <a:cs typeface="Calibri (MS) Bold"/>
                <a:sym typeface="Calibri (MS) Bold"/>
              </a:rPr>
              <a:t>Our Print Training Project?</a:t>
            </a:r>
          </a:p>
          <a:p>
            <a:pPr algn="l">
              <a:lnSpc>
                <a:spcPts val="4759"/>
              </a:lnSpc>
            </a:pPr>
            <a:endParaRPr lang="en-US" sz="3399" b="1" dirty="0">
              <a:solidFill>
                <a:srgbClr val="000000"/>
              </a:solidFill>
              <a:latin typeface="Calibri (MS) Bold"/>
              <a:ea typeface="Calibri (MS) Bold"/>
              <a:cs typeface="Calibri (MS) Bold"/>
              <a:sym typeface="Calibri (MS) Bold"/>
            </a:endParaRPr>
          </a:p>
          <a:p>
            <a:pPr algn="l">
              <a:lnSpc>
                <a:spcPts val="4759"/>
              </a:lnSpc>
            </a:pPr>
            <a:r>
              <a:rPr lang="en-US" sz="3399" dirty="0">
                <a:solidFill>
                  <a:srgbClr val="000000"/>
                </a:solidFill>
                <a:latin typeface="Calibri (MS)"/>
                <a:ea typeface="Calibri (MS)"/>
                <a:cs typeface="Calibri (MS)"/>
                <a:sym typeface="Calibri (MS)"/>
              </a:rPr>
              <a:t>• EVERY locations was trained to the minimum requirement. </a:t>
            </a:r>
          </a:p>
          <a:p>
            <a:pPr algn="l">
              <a:lnSpc>
                <a:spcPts val="4759"/>
              </a:lnSpc>
            </a:pPr>
            <a:endParaRPr lang="en-US" sz="3399" dirty="0">
              <a:solidFill>
                <a:srgbClr val="000000"/>
              </a:solidFill>
              <a:latin typeface="Calibri (MS)"/>
              <a:ea typeface="Calibri (MS)"/>
              <a:cs typeface="Calibri (MS)"/>
              <a:sym typeface="Calibri (MS)"/>
            </a:endParaRPr>
          </a:p>
          <a:p>
            <a:pPr algn="l">
              <a:lnSpc>
                <a:spcPts val="4759"/>
              </a:lnSpc>
            </a:pPr>
            <a:r>
              <a:rPr lang="en-US" sz="3399" dirty="0">
                <a:solidFill>
                  <a:srgbClr val="000000"/>
                </a:solidFill>
                <a:latin typeface="Calibri (MS)"/>
                <a:ea typeface="Calibri (MS)"/>
                <a:cs typeface="Calibri (MS)"/>
                <a:sym typeface="Calibri (MS)"/>
              </a:rPr>
              <a:t>• Multiple stores trained their entire staff.</a:t>
            </a:r>
          </a:p>
          <a:p>
            <a:pPr algn="l">
              <a:lnSpc>
                <a:spcPts val="4759"/>
              </a:lnSpc>
            </a:pPr>
            <a:endParaRPr lang="en-US" sz="3399" dirty="0">
              <a:solidFill>
                <a:srgbClr val="000000"/>
              </a:solidFill>
              <a:latin typeface="Calibri (MS)"/>
              <a:ea typeface="Calibri (MS)"/>
              <a:cs typeface="Calibri (MS)"/>
              <a:sym typeface="Calibri (MS)"/>
            </a:endParaRPr>
          </a:p>
          <a:p>
            <a:pPr algn="l">
              <a:lnSpc>
                <a:spcPts val="4759"/>
              </a:lnSpc>
            </a:pPr>
            <a:r>
              <a:rPr lang="en-US" sz="3399" dirty="0">
                <a:solidFill>
                  <a:srgbClr val="000000"/>
                </a:solidFill>
                <a:latin typeface="Calibri (MS)"/>
                <a:ea typeface="Calibri (MS)"/>
                <a:cs typeface="Calibri (MS)"/>
                <a:sym typeface="Calibri (MS)"/>
              </a:rPr>
              <a:t>• Teams were equipped with foundational knowledge that impacted execution.</a:t>
            </a:r>
          </a:p>
          <a:p>
            <a:pPr algn="l">
              <a:lnSpc>
                <a:spcPts val="4759"/>
              </a:lnSpc>
            </a:pPr>
            <a:endParaRPr lang="en-US" sz="3399" dirty="0">
              <a:solidFill>
                <a:srgbClr val="000000"/>
              </a:solidFill>
              <a:latin typeface="Calibri (MS)"/>
              <a:ea typeface="Calibri (MS)"/>
              <a:cs typeface="Calibri (MS)"/>
              <a:sym typeface="Calibri (MS)"/>
            </a:endParaRPr>
          </a:p>
          <a:p>
            <a:pPr algn="l">
              <a:lnSpc>
                <a:spcPts val="4759"/>
              </a:lnSpc>
            </a:pPr>
            <a:r>
              <a:rPr lang="en-US" sz="3399" dirty="0">
                <a:solidFill>
                  <a:srgbClr val="000000"/>
                </a:solidFill>
                <a:latin typeface="Calibri (MS)"/>
                <a:ea typeface="Calibri (MS)"/>
                <a:cs typeface="Calibri (MS)"/>
                <a:sym typeface="Calibri (MS)"/>
              </a:rPr>
              <a:t>• Local network's market share increased more than 60%.</a:t>
            </a:r>
          </a:p>
          <a:p>
            <a:pPr algn="l">
              <a:lnSpc>
                <a:spcPts val="4759"/>
              </a:lnSpc>
            </a:pPr>
            <a:endParaRPr lang="en-US" sz="3399" dirty="0">
              <a:solidFill>
                <a:srgbClr val="000000"/>
              </a:solidFill>
              <a:latin typeface="Calibri (MS)"/>
              <a:ea typeface="Calibri (MS)"/>
              <a:cs typeface="Calibri (MS)"/>
              <a:sym typeface="Calibri (MS)"/>
            </a:endParaRPr>
          </a:p>
          <a:p>
            <a:pPr algn="l">
              <a:lnSpc>
                <a:spcPts val="4759"/>
              </a:lnSpc>
            </a:pPr>
            <a:r>
              <a:rPr lang="en-US" sz="3399" dirty="0">
                <a:solidFill>
                  <a:srgbClr val="000000"/>
                </a:solidFill>
                <a:latin typeface="Calibri (MS)"/>
                <a:ea typeface="Calibri (MS)"/>
                <a:cs typeface="Calibri (MS)"/>
                <a:sym typeface="Calibri (MS)"/>
              </a:rPr>
              <a:t>• Over 10 years later, we maintained 97% compliance. </a:t>
            </a:r>
          </a:p>
        </p:txBody>
      </p:sp>
      <p:sp>
        <p:nvSpPr>
          <p:cNvPr id="8" name="Freeform 8"/>
          <p:cNvSpPr/>
          <p:nvPr/>
        </p:nvSpPr>
        <p:spPr>
          <a:xfrm>
            <a:off x="249546" y="2833747"/>
            <a:ext cx="5193850" cy="4758865"/>
          </a:xfrm>
          <a:custGeom>
            <a:avLst/>
            <a:gdLst/>
            <a:ahLst/>
            <a:cxnLst/>
            <a:rect l="l" t="t" r="r" b="b"/>
            <a:pathLst>
              <a:path w="5193850" h="4758865">
                <a:moveTo>
                  <a:pt x="0" y="0"/>
                </a:moveTo>
                <a:lnTo>
                  <a:pt x="5193850" y="0"/>
                </a:lnTo>
                <a:lnTo>
                  <a:pt x="5193850" y="4758865"/>
                </a:lnTo>
                <a:lnTo>
                  <a:pt x="0" y="4758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0FEFB0B1-6141-2597-0F98-390713A88172}"/>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Freeform 6"/>
          <p:cNvSpPr/>
          <p:nvPr/>
        </p:nvSpPr>
        <p:spPr>
          <a:xfrm>
            <a:off x="9350500" y="92827"/>
            <a:ext cx="6012190" cy="8527929"/>
          </a:xfrm>
          <a:custGeom>
            <a:avLst/>
            <a:gdLst/>
            <a:ahLst/>
            <a:cxnLst/>
            <a:rect l="l" t="t" r="r" b="b"/>
            <a:pathLst>
              <a:path w="6012190" h="8527929">
                <a:moveTo>
                  <a:pt x="0" y="0"/>
                </a:moveTo>
                <a:lnTo>
                  <a:pt x="6012191" y="0"/>
                </a:lnTo>
                <a:lnTo>
                  <a:pt x="6012191" y="8527929"/>
                </a:lnTo>
                <a:lnTo>
                  <a:pt x="0" y="8527929"/>
                </a:lnTo>
                <a:lnTo>
                  <a:pt x="0" y="0"/>
                </a:lnTo>
                <a:close/>
              </a:path>
            </a:pathLst>
          </a:custGeom>
          <a:blipFill>
            <a:blip r:embed="rId4"/>
            <a:stretch>
              <a:fillRect/>
            </a:stretch>
          </a:blipFill>
        </p:spPr>
        <p:txBody>
          <a:bodyPr/>
          <a:lstStyle/>
          <a:p>
            <a:endParaRPr lang="en-US"/>
          </a:p>
        </p:txBody>
      </p:sp>
      <p:sp>
        <p:nvSpPr>
          <p:cNvPr id="7" name="Freeform 7"/>
          <p:cNvSpPr/>
          <p:nvPr/>
        </p:nvSpPr>
        <p:spPr>
          <a:xfrm>
            <a:off x="2925309" y="92827"/>
            <a:ext cx="6022850" cy="8527929"/>
          </a:xfrm>
          <a:custGeom>
            <a:avLst/>
            <a:gdLst/>
            <a:ahLst/>
            <a:cxnLst/>
            <a:rect l="l" t="t" r="r" b="b"/>
            <a:pathLst>
              <a:path w="6022850" h="8527929">
                <a:moveTo>
                  <a:pt x="0" y="0"/>
                </a:moveTo>
                <a:lnTo>
                  <a:pt x="6022851" y="0"/>
                </a:lnTo>
                <a:lnTo>
                  <a:pt x="6022851" y="8527929"/>
                </a:lnTo>
                <a:lnTo>
                  <a:pt x="0" y="8527929"/>
                </a:lnTo>
                <a:lnTo>
                  <a:pt x="0" y="0"/>
                </a:lnTo>
                <a:close/>
              </a:path>
            </a:pathLst>
          </a:custGeom>
          <a:blipFill>
            <a:blip r:embed="rId5"/>
            <a:stretch>
              <a:fillRect/>
            </a:stretch>
          </a:blipFill>
        </p:spPr>
        <p:txBody>
          <a:bodyPr/>
          <a:lstStyle/>
          <a:p>
            <a:endParaRPr lang="en-US"/>
          </a:p>
        </p:txBody>
      </p:sp>
      <p:sp>
        <p:nvSpPr>
          <p:cNvPr id="9" name="TextBox 9">
            <a:extLst>
              <a:ext uri="{FF2B5EF4-FFF2-40B4-BE49-F238E27FC236}">
                <a16:creationId xmlns:a16="http://schemas.microsoft.com/office/drawing/2014/main" id="{A8734115-D2FC-FEEA-55FA-1A92CB65D432}"/>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Freeform 2"/>
          <p:cNvSpPr/>
          <p:nvPr/>
        </p:nvSpPr>
        <p:spPr>
          <a:xfrm>
            <a:off x="-1025934" y="6313286"/>
            <a:ext cx="4973934" cy="4114800"/>
          </a:xfrm>
          <a:custGeom>
            <a:avLst/>
            <a:gdLst/>
            <a:ahLst/>
            <a:cxnLst/>
            <a:rect l="l" t="t" r="r" b="b"/>
            <a:pathLst>
              <a:path w="4973934" h="4114800">
                <a:moveTo>
                  <a:pt x="0" y="0"/>
                </a:moveTo>
                <a:lnTo>
                  <a:pt x="4973934" y="0"/>
                </a:lnTo>
                <a:lnTo>
                  <a:pt x="49739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040528" y="387771"/>
            <a:ext cx="12206943" cy="9435034"/>
          </a:xfrm>
          <a:prstGeom prst="rect">
            <a:avLst/>
          </a:prstGeom>
        </p:spPr>
        <p:txBody>
          <a:bodyPr lIns="0" tIns="0" rIns="0" bIns="0" rtlCol="0" anchor="t">
            <a:spAutoFit/>
          </a:bodyPr>
          <a:lstStyle/>
          <a:p>
            <a:pPr algn="ctr">
              <a:lnSpc>
                <a:spcPts val="5741"/>
              </a:lnSpc>
            </a:pPr>
            <a:r>
              <a:rPr lang="en-US" sz="4101" b="1">
                <a:solidFill>
                  <a:srgbClr val="E2D5BB"/>
                </a:solidFill>
                <a:latin typeface="Calibri (MS) Bold"/>
                <a:ea typeface="Calibri (MS) Bold"/>
                <a:cs typeface="Calibri (MS) Bold"/>
                <a:sym typeface="Calibri (MS) Bold"/>
              </a:rPr>
              <a:t>There’s a message in your words, it’s plain to see.</a:t>
            </a:r>
          </a:p>
          <a:p>
            <a:pPr algn="ctr">
              <a:lnSpc>
                <a:spcPts val="5741"/>
              </a:lnSpc>
            </a:pPr>
            <a:r>
              <a:rPr lang="en-US" sz="4101" b="1">
                <a:solidFill>
                  <a:srgbClr val="E2D5BB"/>
                </a:solidFill>
                <a:latin typeface="Calibri (MS) Bold"/>
                <a:ea typeface="Calibri (MS) Bold"/>
                <a:cs typeface="Calibri (MS) Bold"/>
                <a:sym typeface="Calibri (MS) Bold"/>
              </a:rPr>
              <a:t>If I listened to you now, what would they be?</a:t>
            </a:r>
          </a:p>
          <a:p>
            <a:pPr algn="ctr">
              <a:lnSpc>
                <a:spcPts val="5741"/>
              </a:lnSpc>
            </a:pPr>
            <a:r>
              <a:rPr lang="en-US" sz="4101" b="1">
                <a:solidFill>
                  <a:srgbClr val="E2D5BB"/>
                </a:solidFill>
                <a:latin typeface="Calibri (MS) Bold"/>
                <a:ea typeface="Calibri (MS) Bold"/>
                <a:cs typeface="Calibri (MS) Bold"/>
                <a:sym typeface="Calibri (MS) Bold"/>
              </a:rPr>
              <a:t>I’m a man without conviction, </a:t>
            </a:r>
          </a:p>
          <a:p>
            <a:pPr algn="ctr">
              <a:lnSpc>
                <a:spcPts val="5741"/>
              </a:lnSpc>
            </a:pPr>
            <a:r>
              <a:rPr lang="en-US" sz="4101" b="1">
                <a:solidFill>
                  <a:srgbClr val="E2D5BB"/>
                </a:solidFill>
                <a:latin typeface="Calibri (MS) Bold"/>
                <a:ea typeface="Calibri (MS) Bold"/>
                <a:cs typeface="Calibri (MS) Bold"/>
                <a:sym typeface="Calibri (MS) Bold"/>
              </a:rPr>
              <a:t>I’m a voice that doesn’t know,</a:t>
            </a:r>
          </a:p>
          <a:p>
            <a:pPr algn="ctr">
              <a:lnSpc>
                <a:spcPts val="5741"/>
              </a:lnSpc>
            </a:pPr>
            <a:r>
              <a:rPr lang="en-US" sz="4101" b="1">
                <a:solidFill>
                  <a:srgbClr val="E2D5BB"/>
                </a:solidFill>
                <a:latin typeface="Calibri (MS) Bold"/>
                <a:ea typeface="Calibri (MS) Bold"/>
                <a:cs typeface="Calibri (MS) Bold"/>
                <a:sym typeface="Calibri (MS) Bold"/>
              </a:rPr>
              <a:t>How to sell communication.</a:t>
            </a:r>
          </a:p>
          <a:p>
            <a:pPr algn="ctr">
              <a:lnSpc>
                <a:spcPts val="5741"/>
              </a:lnSpc>
            </a:pPr>
            <a:endParaRPr lang="en-US" sz="4101" b="1">
              <a:solidFill>
                <a:srgbClr val="E2D5BB"/>
              </a:solidFill>
              <a:latin typeface="Calibri (MS) Bold"/>
              <a:ea typeface="Calibri (MS) Bold"/>
              <a:cs typeface="Calibri (MS) Bold"/>
              <a:sym typeface="Calibri (MS) Bold"/>
            </a:endParaRPr>
          </a:p>
          <a:p>
            <a:pPr algn="ctr">
              <a:lnSpc>
                <a:spcPts val="5741"/>
              </a:lnSpc>
            </a:pPr>
            <a:r>
              <a:rPr lang="en-US" sz="4101" b="1">
                <a:solidFill>
                  <a:srgbClr val="E2D5BB"/>
                </a:solidFill>
                <a:latin typeface="Calibri (MS) Bold"/>
                <a:ea typeface="Calibri (MS) Bold"/>
                <a:cs typeface="Calibri (MS) Bold"/>
                <a:sym typeface="Calibri (MS) Bold"/>
              </a:rPr>
              <a:t>You weave and flow, you weave and flow…</a:t>
            </a:r>
          </a:p>
          <a:p>
            <a:pPr algn="ctr">
              <a:lnSpc>
                <a:spcPts val="5741"/>
              </a:lnSpc>
            </a:pPr>
            <a:r>
              <a:rPr lang="en-US" sz="4101" b="1">
                <a:solidFill>
                  <a:srgbClr val="E2D5BB"/>
                </a:solidFill>
                <a:latin typeface="Calibri (MS) Bold"/>
                <a:ea typeface="Calibri (MS) Bold"/>
                <a:cs typeface="Calibri (MS) Bold"/>
                <a:sym typeface="Calibri (MS) Bold"/>
              </a:rPr>
              <a:t>Charma, Charma, Charma, Charma, Charma Chameleon,</a:t>
            </a:r>
          </a:p>
          <a:p>
            <a:pPr algn="ctr">
              <a:lnSpc>
                <a:spcPts val="5741"/>
              </a:lnSpc>
            </a:pPr>
            <a:r>
              <a:rPr lang="en-US" sz="4101" b="1">
                <a:solidFill>
                  <a:srgbClr val="E2D5BB"/>
                </a:solidFill>
                <a:latin typeface="Calibri (MS) Bold"/>
                <a:ea typeface="Calibri (MS) Bold"/>
                <a:cs typeface="Calibri (MS) Bold"/>
                <a:sym typeface="Calibri (MS) Bold"/>
              </a:rPr>
              <a:t>You weave and flow, you weave and flow…</a:t>
            </a:r>
          </a:p>
          <a:p>
            <a:pPr algn="ctr">
              <a:lnSpc>
                <a:spcPts val="5741"/>
              </a:lnSpc>
            </a:pPr>
            <a:endParaRPr lang="en-US" sz="4101" b="1">
              <a:solidFill>
                <a:srgbClr val="E2D5BB"/>
              </a:solidFill>
              <a:latin typeface="Calibri (MS) Bold"/>
              <a:ea typeface="Calibri (MS) Bold"/>
              <a:cs typeface="Calibri (MS) Bold"/>
              <a:sym typeface="Calibri (MS) Bold"/>
            </a:endParaRPr>
          </a:p>
          <a:p>
            <a:pPr algn="ctr">
              <a:lnSpc>
                <a:spcPts val="5741"/>
              </a:lnSpc>
            </a:pPr>
            <a:r>
              <a:rPr lang="en-US" sz="4101" b="1">
                <a:solidFill>
                  <a:srgbClr val="E2D5BB"/>
                </a:solidFill>
                <a:latin typeface="Calibri (MS) Bold"/>
                <a:ea typeface="Calibri (MS) Bold"/>
                <a:cs typeface="Calibri (MS) Bold"/>
                <a:sym typeface="Calibri (MS) Bold"/>
              </a:rPr>
              <a:t>Talking will be easy when your words are like my words</a:t>
            </a:r>
          </a:p>
          <a:p>
            <a:pPr algn="ctr">
              <a:lnSpc>
                <a:spcPts val="5741"/>
              </a:lnSpc>
            </a:pPr>
            <a:r>
              <a:rPr lang="en-US" sz="4101" b="1">
                <a:solidFill>
                  <a:srgbClr val="E2D5BB"/>
                </a:solidFill>
                <a:latin typeface="Calibri (MS) Bold"/>
                <a:ea typeface="Calibri (MS) Bold"/>
                <a:cs typeface="Calibri (MS) Bold"/>
                <a:sym typeface="Calibri (MS) Bold"/>
              </a:rPr>
              <a:t>Slack, Zoom and Teams...</a:t>
            </a:r>
          </a:p>
          <a:p>
            <a:pPr algn="ctr">
              <a:lnSpc>
                <a:spcPts val="5741"/>
              </a:lnSpc>
              <a:spcBef>
                <a:spcPct val="0"/>
              </a:spcBef>
            </a:pPr>
            <a:r>
              <a:rPr lang="en-US" sz="4101" b="1">
                <a:solidFill>
                  <a:srgbClr val="E2D5BB"/>
                </a:solidFill>
                <a:latin typeface="Calibri (MS) Bold"/>
                <a:ea typeface="Calibri (MS) Bold"/>
                <a:cs typeface="Calibri (MS) Bold"/>
                <a:sym typeface="Calibri (MS) Bold"/>
              </a:rPr>
              <a:t>Slack, Zoom and Teams.</a:t>
            </a:r>
          </a:p>
        </p:txBody>
      </p:sp>
      <p:sp>
        <p:nvSpPr>
          <p:cNvPr id="4" name="Freeform 4"/>
          <p:cNvSpPr/>
          <p:nvPr/>
        </p:nvSpPr>
        <p:spPr>
          <a:xfrm>
            <a:off x="13670791" y="321599"/>
            <a:ext cx="4973934" cy="4114800"/>
          </a:xfrm>
          <a:custGeom>
            <a:avLst/>
            <a:gdLst/>
            <a:ahLst/>
            <a:cxnLst/>
            <a:rect l="l" t="t" r="r" b="b"/>
            <a:pathLst>
              <a:path w="4973934" h="4114800">
                <a:moveTo>
                  <a:pt x="0" y="0"/>
                </a:moveTo>
                <a:lnTo>
                  <a:pt x="4973934" y="0"/>
                </a:lnTo>
                <a:lnTo>
                  <a:pt x="49739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Freeform 6"/>
          <p:cNvSpPr/>
          <p:nvPr/>
        </p:nvSpPr>
        <p:spPr>
          <a:xfrm>
            <a:off x="731747" y="1279617"/>
            <a:ext cx="8171862" cy="6476201"/>
          </a:xfrm>
          <a:custGeom>
            <a:avLst/>
            <a:gdLst/>
            <a:ahLst/>
            <a:cxnLst/>
            <a:rect l="l" t="t" r="r" b="b"/>
            <a:pathLst>
              <a:path w="8171862" h="6476201">
                <a:moveTo>
                  <a:pt x="0" y="0"/>
                </a:moveTo>
                <a:lnTo>
                  <a:pt x="8171863" y="0"/>
                </a:lnTo>
                <a:lnTo>
                  <a:pt x="8171863" y="6476201"/>
                </a:lnTo>
                <a:lnTo>
                  <a:pt x="0" y="6476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976715" y="3061965"/>
            <a:ext cx="8632259" cy="2406681"/>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QUESTIONS</a:t>
            </a:r>
          </a:p>
        </p:txBody>
      </p:sp>
      <p:sp>
        <p:nvSpPr>
          <p:cNvPr id="9" name="TextBox 9">
            <a:extLst>
              <a:ext uri="{FF2B5EF4-FFF2-40B4-BE49-F238E27FC236}">
                <a16:creationId xmlns:a16="http://schemas.microsoft.com/office/drawing/2014/main" id="{10159B8B-B59A-BCEA-9D25-C0FEACD45E47}"/>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71142" y="1412730"/>
            <a:ext cx="9388158" cy="7061489"/>
          </a:xfrm>
          <a:prstGeom prst="rect">
            <a:avLst/>
          </a:prstGeom>
        </p:spPr>
        <p:txBody>
          <a:bodyPr lIns="0" tIns="0" rIns="0" bIns="0" rtlCol="0" anchor="t">
            <a:spAutoFit/>
          </a:bodyPr>
          <a:lstStyle/>
          <a:p>
            <a:pPr algn="just">
              <a:lnSpc>
                <a:spcPts val="5040"/>
              </a:lnSpc>
            </a:pPr>
            <a:r>
              <a:rPr lang="en-US" sz="3600" b="1">
                <a:solidFill>
                  <a:srgbClr val="000000"/>
                </a:solidFill>
                <a:latin typeface="Calibri (MS) Bold"/>
                <a:ea typeface="Calibri (MS) Bold"/>
                <a:cs typeface="Calibri (MS) Bold"/>
                <a:sym typeface="Calibri (MS) Bold"/>
              </a:rPr>
              <a:t>MECHANICS</a:t>
            </a:r>
          </a:p>
          <a:p>
            <a:pPr algn="just">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Who: Identify Your Audience</a:t>
            </a:r>
          </a:p>
          <a:p>
            <a:pPr algn="just">
              <a:lnSpc>
                <a:spcPts val="5040"/>
              </a:lnSpc>
            </a:pPr>
            <a:r>
              <a:rPr lang="en-US" sz="3600">
                <a:solidFill>
                  <a:srgbClr val="000000"/>
                </a:solidFill>
                <a:latin typeface="Calibri (MS)"/>
                <a:ea typeface="Calibri (MS)"/>
                <a:cs typeface="Calibri (MS)"/>
                <a:sym typeface="Calibri (MS)"/>
              </a:rPr>
              <a:t>     What: Know Your Message</a:t>
            </a:r>
          </a:p>
          <a:p>
            <a:pPr algn="just">
              <a:lnSpc>
                <a:spcPts val="5040"/>
              </a:lnSpc>
            </a:pPr>
            <a:r>
              <a:rPr lang="en-US" sz="3600">
                <a:solidFill>
                  <a:srgbClr val="000000"/>
                </a:solidFill>
                <a:latin typeface="Calibri (MS)"/>
                <a:ea typeface="Calibri (MS)"/>
                <a:cs typeface="Calibri (MS)"/>
                <a:sym typeface="Calibri (MS)"/>
              </a:rPr>
              <a:t>     When: Consider Your Timing</a:t>
            </a:r>
          </a:p>
          <a:p>
            <a:pPr algn="just">
              <a:lnSpc>
                <a:spcPts val="5040"/>
              </a:lnSpc>
            </a:pPr>
            <a:r>
              <a:rPr lang="en-US" sz="3600">
                <a:solidFill>
                  <a:srgbClr val="000000"/>
                </a:solidFill>
                <a:latin typeface="Calibri (MS)"/>
                <a:ea typeface="Calibri (MS)"/>
                <a:cs typeface="Calibri (MS)"/>
                <a:sym typeface="Calibri (MS)"/>
              </a:rPr>
              <a:t>     Where: Choose Your Platform</a:t>
            </a:r>
          </a:p>
          <a:p>
            <a:pPr algn="just">
              <a:lnSpc>
                <a:spcPts val="5040"/>
              </a:lnSpc>
            </a:pPr>
            <a:r>
              <a:rPr lang="en-US" sz="3600">
                <a:solidFill>
                  <a:srgbClr val="000000"/>
                </a:solidFill>
                <a:latin typeface="Calibri (MS)"/>
                <a:ea typeface="Calibri (MS)"/>
                <a:cs typeface="Calibri (MS)"/>
                <a:sym typeface="Calibri (MS)"/>
              </a:rPr>
              <a:t>     Why: Know Your Purpose</a:t>
            </a:r>
          </a:p>
          <a:p>
            <a:pPr algn="just">
              <a:lnSpc>
                <a:spcPts val="5040"/>
              </a:lnSpc>
            </a:pPr>
            <a:endParaRPr lang="en-US" sz="3600">
              <a:solidFill>
                <a:srgbClr val="000000"/>
              </a:solidFill>
              <a:latin typeface="Calibri (MS)"/>
              <a:ea typeface="Calibri (MS)"/>
              <a:cs typeface="Calibri (MS)"/>
              <a:sym typeface="Calibri (MS)"/>
            </a:endParaRPr>
          </a:p>
          <a:p>
            <a:pPr algn="just">
              <a:lnSpc>
                <a:spcPts val="5040"/>
              </a:lnSpc>
            </a:pPr>
            <a:r>
              <a:rPr lang="en-US" sz="3600" b="1">
                <a:solidFill>
                  <a:srgbClr val="000000"/>
                </a:solidFill>
                <a:latin typeface="Calibri (MS) Bold"/>
                <a:ea typeface="Calibri (MS) Bold"/>
                <a:cs typeface="Calibri (MS) Bold"/>
                <a:sym typeface="Calibri (MS) Bold"/>
              </a:rPr>
              <a:t>ART</a:t>
            </a:r>
          </a:p>
          <a:p>
            <a:pPr algn="just">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How: Determine Your Approach</a:t>
            </a:r>
          </a:p>
          <a:p>
            <a:pPr algn="just">
              <a:lnSpc>
                <a:spcPts val="5040"/>
              </a:lnSpc>
            </a:pPr>
            <a:endParaRPr lang="en-US" sz="3600">
              <a:solidFill>
                <a:srgbClr val="000000"/>
              </a:solidFill>
              <a:latin typeface="Calibri (MS)"/>
              <a:ea typeface="Calibri (MS)"/>
              <a:cs typeface="Calibri (MS)"/>
              <a:sym typeface="Calibri (MS)"/>
            </a:endParaRPr>
          </a:p>
          <a:p>
            <a:pPr algn="just">
              <a:lnSpc>
                <a:spcPts val="5040"/>
              </a:lnSpc>
              <a:spcBef>
                <a:spcPct val="0"/>
              </a:spcBef>
            </a:pPr>
            <a:r>
              <a:rPr lang="en-US" sz="3600" b="1">
                <a:solidFill>
                  <a:srgbClr val="000000"/>
                </a:solidFill>
                <a:latin typeface="Calibri (MS) Bold"/>
                <a:ea typeface="Calibri (MS) Bold"/>
                <a:cs typeface="Calibri (MS) Bold"/>
                <a:sym typeface="Calibri (MS) Bold"/>
              </a:rPr>
              <a:t>Q&amp;A</a:t>
            </a:r>
          </a:p>
        </p:txBody>
      </p:sp>
      <p:sp>
        <p:nvSpPr>
          <p:cNvPr id="7" name="Freeform 7"/>
          <p:cNvSpPr/>
          <p:nvPr/>
        </p:nvSpPr>
        <p:spPr>
          <a:xfrm>
            <a:off x="1113784" y="2253663"/>
            <a:ext cx="5956227" cy="5323378"/>
          </a:xfrm>
          <a:custGeom>
            <a:avLst/>
            <a:gdLst/>
            <a:ahLst/>
            <a:cxnLst/>
            <a:rect l="l" t="t" r="r" b="b"/>
            <a:pathLst>
              <a:path w="5956227" h="5323378">
                <a:moveTo>
                  <a:pt x="0" y="0"/>
                </a:moveTo>
                <a:lnTo>
                  <a:pt x="5956227" y="0"/>
                </a:lnTo>
                <a:lnTo>
                  <a:pt x="5956227" y="5323378"/>
                </a:lnTo>
                <a:lnTo>
                  <a:pt x="0" y="5323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11931" y="-27195"/>
            <a:ext cx="17664138"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Agenda</a:t>
            </a:r>
          </a:p>
        </p:txBody>
      </p:sp>
      <p:sp>
        <p:nvSpPr>
          <p:cNvPr id="9" name="TextBox 9"/>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8608017" y="1156058"/>
            <a:ext cx="9524648" cy="6845394"/>
          </a:xfrm>
          <a:prstGeom prst="rect">
            <a:avLst/>
          </a:prstGeom>
        </p:spPr>
        <p:txBody>
          <a:bodyPr lIns="0" tIns="0" rIns="0" bIns="0" rtlCol="0" anchor="t">
            <a:spAutoFit/>
          </a:bodyPr>
          <a:lstStyle/>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WHO: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Identify Your </a:t>
            </a:r>
          </a:p>
          <a:p>
            <a:pPr marL="0" lvl="0" indent="0" algn="ctr">
              <a:lnSpc>
                <a:spcPts val="17500"/>
              </a:lnSpc>
              <a:spcBef>
                <a:spcPct val="0"/>
              </a:spcBef>
            </a:pPr>
            <a:r>
              <a:rPr lang="en-US" sz="12500" b="1" u="none" strike="noStrike" spc="250">
                <a:solidFill>
                  <a:srgbClr val="304246"/>
                </a:solidFill>
                <a:latin typeface="Calibri (MS) Bold"/>
                <a:ea typeface="Calibri (MS) Bold"/>
                <a:cs typeface="Calibri (MS) Bold"/>
                <a:sym typeface="Calibri (MS) Bold"/>
              </a:rPr>
              <a:t>Audience</a:t>
            </a:r>
          </a:p>
        </p:txBody>
      </p:sp>
      <p:grpSp>
        <p:nvGrpSpPr>
          <p:cNvPr id="8" name="Group 8"/>
          <p:cNvGrpSpPr/>
          <p:nvPr/>
        </p:nvGrpSpPr>
        <p:grpSpPr>
          <a:xfrm>
            <a:off x="302867" y="595189"/>
            <a:ext cx="7875309" cy="7698115"/>
            <a:chOff x="0" y="0"/>
            <a:chExt cx="10500413" cy="10264153"/>
          </a:xfrm>
        </p:grpSpPr>
        <p:sp>
          <p:nvSpPr>
            <p:cNvPr id="9" name="Freeform 9"/>
            <p:cNvSpPr/>
            <p:nvPr/>
          </p:nvSpPr>
          <p:spPr>
            <a:xfrm>
              <a:off x="0" y="0"/>
              <a:ext cx="10500413" cy="10264153"/>
            </a:xfrm>
            <a:custGeom>
              <a:avLst/>
              <a:gdLst/>
              <a:ahLst/>
              <a:cxnLst/>
              <a:rect l="l" t="t" r="r" b="b"/>
              <a:pathLst>
                <a:path w="10500413" h="10264153">
                  <a:moveTo>
                    <a:pt x="0" y="0"/>
                  </a:moveTo>
                  <a:lnTo>
                    <a:pt x="10500413" y="0"/>
                  </a:lnTo>
                  <a:lnTo>
                    <a:pt x="10500413" y="10264153"/>
                  </a:lnTo>
                  <a:lnTo>
                    <a:pt x="0" y="10264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51240" y="1466813"/>
              <a:ext cx="3026910" cy="1623180"/>
            </a:xfrm>
            <a:custGeom>
              <a:avLst/>
              <a:gdLst/>
              <a:ahLst/>
              <a:cxnLst/>
              <a:rect l="l" t="t" r="r" b="b"/>
              <a:pathLst>
                <a:path w="3026910" h="1623180">
                  <a:moveTo>
                    <a:pt x="0" y="0"/>
                  </a:moveTo>
                  <a:lnTo>
                    <a:pt x="3026910" y="0"/>
                  </a:lnTo>
                  <a:lnTo>
                    <a:pt x="3026910" y="1623181"/>
                  </a:lnTo>
                  <a:lnTo>
                    <a:pt x="0" y="1623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7279071" y="2013460"/>
              <a:ext cx="1553068" cy="2896164"/>
            </a:xfrm>
            <a:custGeom>
              <a:avLst/>
              <a:gdLst/>
              <a:ahLst/>
              <a:cxnLst/>
              <a:rect l="l" t="t" r="r" b="b"/>
              <a:pathLst>
                <a:path w="1553068" h="2896164">
                  <a:moveTo>
                    <a:pt x="0" y="0"/>
                  </a:moveTo>
                  <a:lnTo>
                    <a:pt x="1553068" y="0"/>
                  </a:lnTo>
                  <a:lnTo>
                    <a:pt x="1553068" y="2896164"/>
                  </a:lnTo>
                  <a:lnTo>
                    <a:pt x="0" y="28961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948148">
              <a:off x="957439" y="5989928"/>
              <a:ext cx="2933105" cy="2423478"/>
            </a:xfrm>
            <a:custGeom>
              <a:avLst/>
              <a:gdLst/>
              <a:ahLst/>
              <a:cxnLst/>
              <a:rect l="l" t="t" r="r" b="b"/>
              <a:pathLst>
                <a:path w="2933105" h="2423478">
                  <a:moveTo>
                    <a:pt x="0" y="0"/>
                  </a:moveTo>
                  <a:lnTo>
                    <a:pt x="2933106" y="0"/>
                  </a:lnTo>
                  <a:lnTo>
                    <a:pt x="2933106" y="2423478"/>
                  </a:lnTo>
                  <a:lnTo>
                    <a:pt x="0" y="24234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872348">
              <a:off x="6303527" y="7089152"/>
              <a:ext cx="2509842" cy="2022076"/>
            </a:xfrm>
            <a:custGeom>
              <a:avLst/>
              <a:gdLst/>
              <a:ahLst/>
              <a:cxnLst/>
              <a:rect l="l" t="t" r="r" b="b"/>
              <a:pathLst>
                <a:path w="2509842" h="2022076">
                  <a:moveTo>
                    <a:pt x="0" y="0"/>
                  </a:moveTo>
                  <a:lnTo>
                    <a:pt x="2509842" y="0"/>
                  </a:lnTo>
                  <a:lnTo>
                    <a:pt x="2509842" y="2022076"/>
                  </a:lnTo>
                  <a:lnTo>
                    <a:pt x="0" y="2022076"/>
                  </a:lnTo>
                  <a:lnTo>
                    <a:pt x="0" y="0"/>
                  </a:lnTo>
                  <a:close/>
                </a:path>
              </a:pathLst>
            </a:custGeom>
            <a:blipFill>
              <a:blip r:embed="rId12">
                <a:extLst>
                  <a:ext uri="{96DAC541-7B7A-43D3-8B79-37D633B846F1}">
                    <asvg:svgBlip xmlns:asvg="http://schemas.microsoft.com/office/drawing/2016/SVG/main" r:embed="rId13"/>
                  </a:ext>
                </a:extLst>
              </a:blip>
              <a:stretch>
                <a:fillRect l="-943" b="-24353"/>
              </a:stretch>
            </a:blipFill>
          </p:spPr>
          <p:txBody>
            <a:bodyPr/>
            <a:lstStyle/>
            <a:p>
              <a:endParaRPr lang="en-US"/>
            </a:p>
          </p:txBody>
        </p:sp>
      </p:grpSp>
      <p:sp>
        <p:nvSpPr>
          <p:cNvPr id="14" name="TextBox 9">
            <a:extLst>
              <a:ext uri="{FF2B5EF4-FFF2-40B4-BE49-F238E27FC236}">
                <a16:creationId xmlns:a16="http://schemas.microsoft.com/office/drawing/2014/main" id="{C325ECF2-7DBE-14A5-02D8-35BC27EE5A38}"/>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TextBox 2"/>
          <p:cNvSpPr txBox="1"/>
          <p:nvPr/>
        </p:nvSpPr>
        <p:spPr>
          <a:xfrm>
            <a:off x="350645" y="606770"/>
            <a:ext cx="17586709" cy="4659578"/>
          </a:xfrm>
          <a:prstGeom prst="rect">
            <a:avLst/>
          </a:prstGeom>
        </p:spPr>
        <p:txBody>
          <a:bodyPr lIns="0" tIns="0" rIns="0" bIns="0" rtlCol="0" anchor="t">
            <a:spAutoFit/>
          </a:bodyPr>
          <a:lstStyle/>
          <a:p>
            <a:pPr algn="ctr">
              <a:lnSpc>
                <a:spcPts val="11978"/>
              </a:lnSpc>
              <a:spcBef>
                <a:spcPct val="0"/>
              </a:spcBef>
            </a:pPr>
            <a:r>
              <a:rPr lang="en-US" sz="8556" b="1">
                <a:solidFill>
                  <a:srgbClr val="E2D5BB"/>
                </a:solidFill>
                <a:latin typeface="Calibri (MS) Bold"/>
                <a:ea typeface="Calibri (MS) Bold"/>
                <a:cs typeface="Calibri (MS) Bold"/>
                <a:sym typeface="Calibri (MS) Bold"/>
              </a:rPr>
              <a:t>Who’s here to win the meeting before it even starts? If you're the kind who  jumps to solutions, stand up. </a:t>
            </a:r>
          </a:p>
        </p:txBody>
      </p:sp>
      <p:sp>
        <p:nvSpPr>
          <p:cNvPr id="3" name="Freeform 3"/>
          <p:cNvSpPr/>
          <p:nvPr/>
        </p:nvSpPr>
        <p:spPr>
          <a:xfrm>
            <a:off x="1707187" y="5266249"/>
            <a:ext cx="7532922" cy="4039530"/>
          </a:xfrm>
          <a:custGeom>
            <a:avLst/>
            <a:gdLst/>
            <a:ahLst/>
            <a:cxnLst/>
            <a:rect l="l" t="t" r="r" b="b"/>
            <a:pathLst>
              <a:path w="7532922" h="4039530">
                <a:moveTo>
                  <a:pt x="0" y="0"/>
                </a:moveTo>
                <a:lnTo>
                  <a:pt x="7532922" y="0"/>
                </a:lnTo>
                <a:lnTo>
                  <a:pt x="7532922" y="4039530"/>
                </a:lnTo>
                <a:lnTo>
                  <a:pt x="0" y="4039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7454135" y="5566545"/>
            <a:ext cx="10143879" cy="4425699"/>
          </a:xfrm>
          <a:prstGeom prst="rect">
            <a:avLst/>
          </a:prstGeom>
        </p:spPr>
        <p:txBody>
          <a:bodyPr lIns="0" tIns="0" rIns="0" bIns="0" rtlCol="0" anchor="t">
            <a:spAutoFit/>
          </a:bodyPr>
          <a:lstStyle/>
          <a:p>
            <a:pPr algn="ctr">
              <a:lnSpc>
                <a:spcPts val="17825"/>
              </a:lnSpc>
              <a:spcBef>
                <a:spcPct val="0"/>
              </a:spcBef>
            </a:pPr>
            <a:r>
              <a:rPr lang="en-US" sz="12732" b="1" dirty="0">
                <a:solidFill>
                  <a:srgbClr val="E7DDD1"/>
                </a:solidFill>
                <a:latin typeface="Calibri (MS) Bold"/>
                <a:ea typeface="Calibri (MS) Bold"/>
                <a:cs typeface="Calibri (MS) Bold"/>
                <a:sym typeface="Calibri (MS) Bold"/>
              </a:rPr>
              <a:t>You're a Driver.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332881" y="1727032"/>
            <a:ext cx="10393284" cy="6699586"/>
          </a:xfrm>
          <a:prstGeom prst="rect">
            <a:avLst/>
          </a:prstGeom>
        </p:spPr>
        <p:txBody>
          <a:bodyPr lIns="0" tIns="0" rIns="0" bIns="0" rtlCol="0" anchor="t">
            <a:spAutoFit/>
          </a:bodyPr>
          <a:lstStyle/>
          <a:p>
            <a:pPr algn="l">
              <a:lnSpc>
                <a:spcPts val="5040"/>
              </a:lnSpc>
            </a:pPr>
            <a:r>
              <a:rPr lang="en-US" sz="3600" b="1" dirty="0">
                <a:solidFill>
                  <a:srgbClr val="000000"/>
                </a:solidFill>
                <a:latin typeface="Calibri (MS) Bold"/>
                <a:ea typeface="Calibri (MS) Bold"/>
                <a:cs typeface="Calibri (MS) Bold"/>
                <a:sym typeface="Calibri (MS) Bold"/>
              </a:rPr>
              <a:t>PERSONALITY: </a:t>
            </a:r>
          </a:p>
          <a:p>
            <a:pPr algn="l">
              <a:lnSpc>
                <a:spcPts val="5040"/>
              </a:lnSpc>
            </a:pPr>
            <a:r>
              <a:rPr lang="en-US" sz="3600" b="1" dirty="0">
                <a:solidFill>
                  <a:srgbClr val="000000"/>
                </a:solidFill>
                <a:latin typeface="Calibri (MS) Bold"/>
                <a:ea typeface="Calibri (MS) Bold"/>
                <a:cs typeface="Calibri (MS) Bold"/>
                <a:sym typeface="Calibri (MS) Bold"/>
              </a:rPr>
              <a:t>     </a:t>
            </a:r>
            <a:r>
              <a:rPr lang="en-US" sz="3600" dirty="0">
                <a:solidFill>
                  <a:srgbClr val="000000"/>
                </a:solidFill>
                <a:latin typeface="Calibri (MS)"/>
                <a:ea typeface="Calibri (MS)"/>
                <a:cs typeface="Calibri (MS)"/>
                <a:sym typeface="Calibri (MS)"/>
              </a:rPr>
              <a:t>Driver, Dominant, Achiever</a:t>
            </a:r>
          </a:p>
          <a:p>
            <a:pPr algn="l">
              <a:lnSpc>
                <a:spcPts val="5040"/>
              </a:lnSpc>
            </a:pPr>
            <a:r>
              <a:rPr lang="en-US" sz="3600" b="1" dirty="0">
                <a:solidFill>
                  <a:srgbClr val="000000"/>
                </a:solidFill>
                <a:latin typeface="Calibri (MS) Bold"/>
                <a:ea typeface="Calibri (MS) Bold"/>
                <a:cs typeface="Calibri (MS) Bold"/>
                <a:sym typeface="Calibri (MS) Bold"/>
              </a:rPr>
              <a:t> </a:t>
            </a:r>
          </a:p>
          <a:p>
            <a:pPr algn="l">
              <a:lnSpc>
                <a:spcPts val="5040"/>
              </a:lnSpc>
            </a:pPr>
            <a:r>
              <a:rPr lang="en-US" sz="3600" b="1" dirty="0">
                <a:solidFill>
                  <a:srgbClr val="000000"/>
                </a:solidFill>
                <a:latin typeface="Calibri (MS) Bold"/>
                <a:ea typeface="Calibri (MS) Bold"/>
                <a:cs typeface="Calibri (MS) Bold"/>
                <a:sym typeface="Calibri (MS) Bold"/>
              </a:rPr>
              <a:t>CHARACTERISTICS: </a:t>
            </a:r>
          </a:p>
          <a:p>
            <a:pPr algn="l">
              <a:lnSpc>
                <a:spcPts val="5040"/>
              </a:lnSpc>
            </a:pPr>
            <a:r>
              <a:rPr lang="en-US" sz="3600" b="1" dirty="0">
                <a:solidFill>
                  <a:srgbClr val="000000"/>
                </a:solidFill>
                <a:latin typeface="Calibri (MS) Bold"/>
                <a:ea typeface="Calibri (MS) Bold"/>
                <a:cs typeface="Calibri (MS) Bold"/>
                <a:sym typeface="Calibri (MS) Bold"/>
              </a:rPr>
              <a:t>    </a:t>
            </a:r>
            <a:r>
              <a:rPr lang="en-US" sz="3600" dirty="0">
                <a:solidFill>
                  <a:srgbClr val="000000"/>
                </a:solidFill>
                <a:latin typeface="Calibri (MS)"/>
                <a:ea typeface="Calibri (MS)"/>
                <a:cs typeface="Calibri (MS)"/>
                <a:sym typeface="Calibri (MS)"/>
              </a:rPr>
              <a:t> Assertive, Competitive, Results-Driven</a:t>
            </a:r>
          </a:p>
          <a:p>
            <a:pPr algn="l">
              <a:lnSpc>
                <a:spcPts val="3640"/>
              </a:lnSpc>
              <a:spcBef>
                <a:spcPct val="0"/>
              </a:spcBef>
            </a:pPr>
            <a:endParaRPr lang="en-US" sz="3600" dirty="0">
              <a:solidFill>
                <a:srgbClr val="000000"/>
              </a:solidFill>
              <a:latin typeface="Calibri (MS)"/>
              <a:ea typeface="Calibri (MS)"/>
              <a:cs typeface="Calibri (MS)"/>
              <a:sym typeface="Calibri (MS)"/>
            </a:endParaRP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KEYWORDS: </a:t>
            </a: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    </a:t>
            </a:r>
            <a:r>
              <a:rPr lang="en-US" sz="3600" dirty="0">
                <a:solidFill>
                  <a:srgbClr val="000000"/>
                </a:solidFill>
                <a:latin typeface="Calibri (MS)"/>
                <a:ea typeface="Calibri (MS)"/>
                <a:cs typeface="Calibri (MS)"/>
                <a:sym typeface="Calibri (MS)"/>
              </a:rPr>
              <a:t> Win, Results, Lead</a:t>
            </a:r>
          </a:p>
          <a:p>
            <a:pPr algn="l">
              <a:lnSpc>
                <a:spcPts val="3640"/>
              </a:lnSpc>
              <a:spcBef>
                <a:spcPct val="0"/>
              </a:spcBef>
            </a:pPr>
            <a:endParaRPr lang="en-US" sz="3600" dirty="0">
              <a:solidFill>
                <a:srgbClr val="000000"/>
              </a:solidFill>
              <a:latin typeface="Calibri (MS)"/>
              <a:ea typeface="Calibri (MS)"/>
              <a:cs typeface="Calibri (MS)"/>
              <a:sym typeface="Calibri (MS)"/>
            </a:endParaRP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DECISION MAKING TYPE: </a:t>
            </a:r>
          </a:p>
          <a:p>
            <a:pPr algn="l">
              <a:lnSpc>
                <a:spcPts val="5040"/>
              </a:lnSpc>
              <a:spcBef>
                <a:spcPct val="0"/>
              </a:spcBef>
            </a:pPr>
            <a:r>
              <a:rPr lang="en-US" sz="3600" b="1" dirty="0">
                <a:solidFill>
                  <a:srgbClr val="000000"/>
                </a:solidFill>
                <a:latin typeface="Calibri (MS) Bold"/>
                <a:ea typeface="Calibri (MS) Bold"/>
                <a:cs typeface="Calibri (MS) Bold"/>
                <a:sym typeface="Calibri (MS) Bold"/>
              </a:rPr>
              <a:t>     </a:t>
            </a:r>
            <a:r>
              <a:rPr lang="en-US" sz="3600" dirty="0">
                <a:solidFill>
                  <a:srgbClr val="000000"/>
                </a:solidFill>
                <a:latin typeface="Calibri (MS)"/>
                <a:ea typeface="Calibri (MS)"/>
                <a:cs typeface="Calibri (MS)"/>
                <a:sym typeface="Calibri (MS)"/>
              </a:rPr>
              <a:t>Quick</a:t>
            </a:r>
          </a:p>
        </p:txBody>
      </p:sp>
      <p:sp>
        <p:nvSpPr>
          <p:cNvPr id="7" name="TextBox 7"/>
          <p:cNvSpPr txBox="1"/>
          <p:nvPr/>
        </p:nvSpPr>
        <p:spPr>
          <a:xfrm>
            <a:off x="249546" y="-27195"/>
            <a:ext cx="17873565"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Stakeholder Types</a:t>
            </a:r>
          </a:p>
        </p:txBody>
      </p:sp>
      <p:grpSp>
        <p:nvGrpSpPr>
          <p:cNvPr id="9" name="Group 9"/>
          <p:cNvGrpSpPr/>
          <p:nvPr/>
        </p:nvGrpSpPr>
        <p:grpSpPr>
          <a:xfrm>
            <a:off x="0" y="1860382"/>
            <a:ext cx="6289267" cy="6147759"/>
            <a:chOff x="0" y="0"/>
            <a:chExt cx="8385689" cy="8197011"/>
          </a:xfrm>
        </p:grpSpPr>
        <p:sp>
          <p:nvSpPr>
            <p:cNvPr id="10" name="Freeform 10"/>
            <p:cNvSpPr/>
            <p:nvPr/>
          </p:nvSpPr>
          <p:spPr>
            <a:xfrm>
              <a:off x="0" y="0"/>
              <a:ext cx="8385689" cy="8197011"/>
            </a:xfrm>
            <a:custGeom>
              <a:avLst/>
              <a:gdLst/>
              <a:ahLst/>
              <a:cxnLst/>
              <a:rect l="l" t="t" r="r" b="b"/>
              <a:pathLst>
                <a:path w="8385689" h="8197011">
                  <a:moveTo>
                    <a:pt x="0" y="0"/>
                  </a:moveTo>
                  <a:lnTo>
                    <a:pt x="8385689" y="0"/>
                  </a:lnTo>
                  <a:lnTo>
                    <a:pt x="8385689" y="8197011"/>
                  </a:lnTo>
                  <a:lnTo>
                    <a:pt x="0" y="8197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133508" y="1154504"/>
              <a:ext cx="2653057" cy="1422702"/>
            </a:xfrm>
            <a:custGeom>
              <a:avLst/>
              <a:gdLst/>
              <a:ahLst/>
              <a:cxnLst/>
              <a:rect l="l" t="t" r="r" b="b"/>
              <a:pathLst>
                <a:path w="2653057" h="1422702">
                  <a:moveTo>
                    <a:pt x="0" y="0"/>
                  </a:moveTo>
                  <a:lnTo>
                    <a:pt x="2653058" y="0"/>
                  </a:lnTo>
                  <a:lnTo>
                    <a:pt x="2653058" y="1422702"/>
                  </a:lnTo>
                  <a:lnTo>
                    <a:pt x="0" y="1422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TextBox 9">
            <a:extLst>
              <a:ext uri="{FF2B5EF4-FFF2-40B4-BE49-F238E27FC236}">
                <a16:creationId xmlns:a16="http://schemas.microsoft.com/office/drawing/2014/main" id="{EEF68289-4857-7CBD-A937-F34917D895AE}"/>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4246"/>
        </a:solidFill>
        <a:effectLst/>
      </p:bgPr>
    </p:bg>
    <p:spTree>
      <p:nvGrpSpPr>
        <p:cNvPr id="1" name=""/>
        <p:cNvGrpSpPr/>
        <p:nvPr/>
      </p:nvGrpSpPr>
      <p:grpSpPr>
        <a:xfrm>
          <a:off x="0" y="0"/>
          <a:ext cx="0" cy="0"/>
          <a:chOff x="0" y="0"/>
          <a:chExt cx="0" cy="0"/>
        </a:xfrm>
      </p:grpSpPr>
      <p:sp>
        <p:nvSpPr>
          <p:cNvPr id="2" name="TextBox 2"/>
          <p:cNvSpPr txBox="1"/>
          <p:nvPr/>
        </p:nvSpPr>
        <p:spPr>
          <a:xfrm>
            <a:off x="244091" y="379694"/>
            <a:ext cx="8899909" cy="6432610"/>
          </a:xfrm>
          <a:prstGeom prst="rect">
            <a:avLst/>
          </a:prstGeom>
        </p:spPr>
        <p:txBody>
          <a:bodyPr lIns="0" tIns="0" rIns="0" bIns="0" rtlCol="0" anchor="t">
            <a:spAutoFit/>
          </a:bodyPr>
          <a:lstStyle/>
          <a:p>
            <a:pPr algn="ctr">
              <a:lnSpc>
                <a:spcPts val="10019"/>
              </a:lnSpc>
              <a:spcBef>
                <a:spcPct val="0"/>
              </a:spcBef>
            </a:pPr>
            <a:r>
              <a:rPr lang="en-US" sz="7156" b="1">
                <a:solidFill>
                  <a:srgbClr val="E2D5BB"/>
                </a:solidFill>
                <a:latin typeface="Calibri (MS) Bold"/>
                <a:ea typeface="Calibri (MS) Bold"/>
                <a:cs typeface="Calibri (MS) Bold"/>
                <a:sym typeface="Calibri (MS) Bold"/>
              </a:rPr>
              <a:t>If you need data before making decisions and probably brought a color-coded planner, take a bow. </a:t>
            </a:r>
          </a:p>
        </p:txBody>
      </p:sp>
      <p:sp>
        <p:nvSpPr>
          <p:cNvPr id="3" name="Freeform 3"/>
          <p:cNvSpPr/>
          <p:nvPr/>
        </p:nvSpPr>
        <p:spPr>
          <a:xfrm>
            <a:off x="9560498" y="749284"/>
            <a:ext cx="8019085" cy="6625769"/>
          </a:xfrm>
          <a:custGeom>
            <a:avLst/>
            <a:gdLst/>
            <a:ahLst/>
            <a:cxnLst/>
            <a:rect l="l" t="t" r="r" b="b"/>
            <a:pathLst>
              <a:path w="8019085" h="6625769">
                <a:moveTo>
                  <a:pt x="0" y="0"/>
                </a:moveTo>
                <a:lnTo>
                  <a:pt x="8019085" y="0"/>
                </a:lnTo>
                <a:lnTo>
                  <a:pt x="8019085" y="6625769"/>
                </a:lnTo>
                <a:lnTo>
                  <a:pt x="0" y="66257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44091" y="6954508"/>
            <a:ext cx="17675828" cy="2141933"/>
          </a:xfrm>
          <a:prstGeom prst="rect">
            <a:avLst/>
          </a:prstGeom>
        </p:spPr>
        <p:txBody>
          <a:bodyPr wrap="square" lIns="0" tIns="0" rIns="0" bIns="0" rtlCol="0" anchor="t">
            <a:spAutoFit/>
          </a:bodyPr>
          <a:lstStyle/>
          <a:p>
            <a:pPr algn="ctr">
              <a:lnSpc>
                <a:spcPts val="17779"/>
              </a:lnSpc>
              <a:spcBef>
                <a:spcPct val="0"/>
              </a:spcBef>
            </a:pPr>
            <a:r>
              <a:rPr lang="en-US" sz="12699" b="1" dirty="0">
                <a:solidFill>
                  <a:srgbClr val="E7DDD1"/>
                </a:solidFill>
                <a:latin typeface="Calibri (MS) Bold"/>
                <a:ea typeface="Calibri (MS) Bold"/>
                <a:cs typeface="Calibri (MS) Bold"/>
                <a:sym typeface="Calibri (MS) Bold"/>
              </a:rPr>
              <a:t>You’re an Analyzer.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03768"/>
            <a:ext cx="18288000" cy="1583232"/>
            <a:chOff x="0" y="0"/>
            <a:chExt cx="4816593" cy="416983"/>
          </a:xfrm>
        </p:grpSpPr>
        <p:sp>
          <p:nvSpPr>
            <p:cNvPr id="3" name="Freeform 3"/>
            <p:cNvSpPr/>
            <p:nvPr/>
          </p:nvSpPr>
          <p:spPr>
            <a:xfrm>
              <a:off x="0" y="0"/>
              <a:ext cx="4816592" cy="416983"/>
            </a:xfrm>
            <a:custGeom>
              <a:avLst/>
              <a:gdLst/>
              <a:ahLst/>
              <a:cxnLst/>
              <a:rect l="l" t="t" r="r" b="b"/>
              <a:pathLst>
                <a:path w="4816592" h="416983">
                  <a:moveTo>
                    <a:pt x="0" y="0"/>
                  </a:moveTo>
                  <a:lnTo>
                    <a:pt x="4816592" y="0"/>
                  </a:lnTo>
                  <a:lnTo>
                    <a:pt x="4816592" y="416983"/>
                  </a:lnTo>
                  <a:lnTo>
                    <a:pt x="0" y="416983"/>
                  </a:lnTo>
                  <a:close/>
                </a:path>
              </a:pathLst>
            </a:custGeom>
            <a:solidFill>
              <a:srgbClr val="304246"/>
            </a:solidFill>
          </p:spPr>
          <p:txBody>
            <a:bodyPr/>
            <a:lstStyle/>
            <a:p>
              <a:endParaRPr lang="en-US"/>
            </a:p>
          </p:txBody>
        </p:sp>
        <p:sp>
          <p:nvSpPr>
            <p:cNvPr id="4" name="TextBox 4"/>
            <p:cNvSpPr txBox="1"/>
            <p:nvPr/>
          </p:nvSpPr>
          <p:spPr>
            <a:xfrm>
              <a:off x="0" y="-38100"/>
              <a:ext cx="4816593" cy="4550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15033" y="8001452"/>
            <a:ext cx="2857633" cy="2285548"/>
          </a:xfrm>
          <a:custGeom>
            <a:avLst/>
            <a:gdLst/>
            <a:ahLst/>
            <a:cxnLst/>
            <a:rect l="l" t="t" r="r" b="b"/>
            <a:pathLst>
              <a:path w="2857633" h="2285548">
                <a:moveTo>
                  <a:pt x="0" y="0"/>
                </a:moveTo>
                <a:lnTo>
                  <a:pt x="2857633" y="0"/>
                </a:lnTo>
                <a:lnTo>
                  <a:pt x="2857633" y="2285548"/>
                </a:lnTo>
                <a:lnTo>
                  <a:pt x="0" y="228554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187892" y="1727032"/>
            <a:ext cx="10393284" cy="6699586"/>
          </a:xfrm>
          <a:prstGeom prst="rect">
            <a:avLst/>
          </a:prstGeom>
        </p:spPr>
        <p:txBody>
          <a:bodyPr lIns="0" tIns="0" rIns="0" bIns="0" rtlCol="0" anchor="t">
            <a:spAutoFit/>
          </a:bodyPr>
          <a:lstStyle/>
          <a:p>
            <a:pPr algn="l">
              <a:lnSpc>
                <a:spcPts val="5040"/>
              </a:lnSpc>
            </a:pPr>
            <a:r>
              <a:rPr lang="en-US" sz="3600" b="1">
                <a:solidFill>
                  <a:srgbClr val="000000"/>
                </a:solidFill>
                <a:latin typeface="Calibri (MS) Bold"/>
                <a:ea typeface="Calibri (MS) Bold"/>
                <a:cs typeface="Calibri (MS) Bold"/>
                <a:sym typeface="Calibri (MS) Bold"/>
              </a:rPr>
              <a:t>PERSONALITY: </a:t>
            </a:r>
          </a:p>
          <a:p>
            <a:pPr algn="l">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Analyzer, Conscientious, Accountant</a:t>
            </a:r>
          </a:p>
          <a:p>
            <a:pPr algn="l">
              <a:lnSpc>
                <a:spcPts val="5040"/>
              </a:lnSpc>
            </a:pPr>
            <a:r>
              <a:rPr lang="en-US" sz="3600" b="1">
                <a:solidFill>
                  <a:srgbClr val="000000"/>
                </a:solidFill>
                <a:latin typeface="Calibri (MS) Bold"/>
                <a:ea typeface="Calibri (MS) Bold"/>
                <a:cs typeface="Calibri (MS) Bold"/>
                <a:sym typeface="Calibri (MS) Bold"/>
              </a:rPr>
              <a:t> </a:t>
            </a:r>
          </a:p>
          <a:p>
            <a:pPr algn="l">
              <a:lnSpc>
                <a:spcPts val="5040"/>
              </a:lnSpc>
            </a:pPr>
            <a:r>
              <a:rPr lang="en-US" sz="3600" b="1">
                <a:solidFill>
                  <a:srgbClr val="000000"/>
                </a:solidFill>
                <a:latin typeface="Calibri (MS) Bold"/>
                <a:ea typeface="Calibri (MS) Bold"/>
                <a:cs typeface="Calibri (MS) Bold"/>
                <a:sym typeface="Calibri (MS) Bold"/>
              </a:rPr>
              <a:t>CHARACTERISTICS: </a:t>
            </a:r>
          </a:p>
          <a:p>
            <a:pPr algn="l">
              <a:lnSpc>
                <a:spcPts val="5040"/>
              </a:lnSpc>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Analytical, Detail-Oriented, Thoughtful</a:t>
            </a:r>
          </a:p>
          <a:p>
            <a:pPr algn="l">
              <a:lnSpc>
                <a:spcPts val="3640"/>
              </a:lnSpc>
              <a:spcBef>
                <a:spcPct val="0"/>
              </a:spcBef>
            </a:pPr>
            <a:endParaRPr lang="en-US" sz="3600">
              <a:solidFill>
                <a:srgbClr val="000000"/>
              </a:solidFill>
              <a:latin typeface="Calibri (MS)"/>
              <a:ea typeface="Calibri (MS)"/>
              <a:cs typeface="Calibri (MS)"/>
              <a:sym typeface="Calibri (MS)"/>
            </a:endParaRPr>
          </a:p>
          <a:p>
            <a:pPr algn="l">
              <a:lnSpc>
                <a:spcPts val="5040"/>
              </a:lnSpc>
              <a:spcBef>
                <a:spcPct val="0"/>
              </a:spcBef>
            </a:pPr>
            <a:r>
              <a:rPr lang="en-US" sz="3600" b="1">
                <a:solidFill>
                  <a:srgbClr val="000000"/>
                </a:solidFill>
                <a:latin typeface="Calibri (MS) Bold"/>
                <a:ea typeface="Calibri (MS) Bold"/>
                <a:cs typeface="Calibri (MS) Bold"/>
                <a:sym typeface="Calibri (MS) Bold"/>
              </a:rPr>
              <a:t>KEYWORDS: </a:t>
            </a:r>
          </a:p>
          <a:p>
            <a:pPr algn="l">
              <a:lnSpc>
                <a:spcPts val="5040"/>
              </a:lnSpc>
              <a:spcBef>
                <a:spcPct val="0"/>
              </a:spcBef>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 Research, Data, Think</a:t>
            </a:r>
          </a:p>
          <a:p>
            <a:pPr algn="l">
              <a:lnSpc>
                <a:spcPts val="3640"/>
              </a:lnSpc>
              <a:spcBef>
                <a:spcPct val="0"/>
              </a:spcBef>
            </a:pPr>
            <a:endParaRPr lang="en-US" sz="3600">
              <a:solidFill>
                <a:srgbClr val="000000"/>
              </a:solidFill>
              <a:latin typeface="Calibri (MS)"/>
              <a:ea typeface="Calibri (MS)"/>
              <a:cs typeface="Calibri (MS)"/>
              <a:sym typeface="Calibri (MS)"/>
            </a:endParaRPr>
          </a:p>
          <a:p>
            <a:pPr algn="l">
              <a:lnSpc>
                <a:spcPts val="5040"/>
              </a:lnSpc>
              <a:spcBef>
                <a:spcPct val="0"/>
              </a:spcBef>
            </a:pPr>
            <a:r>
              <a:rPr lang="en-US" sz="3600" b="1">
                <a:solidFill>
                  <a:srgbClr val="000000"/>
                </a:solidFill>
                <a:latin typeface="Calibri (MS) Bold"/>
                <a:ea typeface="Calibri (MS) Bold"/>
                <a:cs typeface="Calibri (MS) Bold"/>
                <a:sym typeface="Calibri (MS) Bold"/>
              </a:rPr>
              <a:t>DECISION MAKING TYPE: </a:t>
            </a:r>
          </a:p>
          <a:p>
            <a:pPr algn="l">
              <a:lnSpc>
                <a:spcPts val="5040"/>
              </a:lnSpc>
              <a:spcBef>
                <a:spcPct val="0"/>
              </a:spcBef>
            </a:pPr>
            <a:r>
              <a:rPr lang="en-US" sz="3600" b="1">
                <a:solidFill>
                  <a:srgbClr val="000000"/>
                </a:solidFill>
                <a:latin typeface="Calibri (MS) Bold"/>
                <a:ea typeface="Calibri (MS) Bold"/>
                <a:cs typeface="Calibri (MS) Bold"/>
                <a:sym typeface="Calibri (MS) Bold"/>
              </a:rPr>
              <a:t>     </a:t>
            </a:r>
            <a:r>
              <a:rPr lang="en-US" sz="3600">
                <a:solidFill>
                  <a:srgbClr val="000000"/>
                </a:solidFill>
                <a:latin typeface="Calibri (MS)"/>
                <a:ea typeface="Calibri (MS)"/>
                <a:cs typeface="Calibri (MS)"/>
                <a:sym typeface="Calibri (MS)"/>
              </a:rPr>
              <a:t>Slow</a:t>
            </a:r>
          </a:p>
        </p:txBody>
      </p:sp>
      <p:sp>
        <p:nvSpPr>
          <p:cNvPr id="7" name="TextBox 7"/>
          <p:cNvSpPr txBox="1"/>
          <p:nvPr/>
        </p:nvSpPr>
        <p:spPr>
          <a:xfrm>
            <a:off x="320383" y="-27195"/>
            <a:ext cx="17674204" cy="1749786"/>
          </a:xfrm>
          <a:prstGeom prst="rect">
            <a:avLst/>
          </a:prstGeom>
        </p:spPr>
        <p:txBody>
          <a:bodyPr lIns="0" tIns="0" rIns="0" bIns="0" rtlCol="0" anchor="t">
            <a:spAutoFit/>
          </a:bodyPr>
          <a:lstStyle/>
          <a:p>
            <a:pPr marL="0" lvl="0" indent="0" algn="just">
              <a:lnSpc>
                <a:spcPts val="12754"/>
              </a:lnSpc>
              <a:spcBef>
                <a:spcPct val="0"/>
              </a:spcBef>
            </a:pPr>
            <a:r>
              <a:rPr lang="en-US" sz="9110" b="1" u="none" strike="noStrike" spc="182">
                <a:solidFill>
                  <a:srgbClr val="304246"/>
                </a:solidFill>
                <a:latin typeface="Calibri (MS) Bold"/>
                <a:ea typeface="Calibri (MS) Bold"/>
                <a:cs typeface="Calibri (MS) Bold"/>
                <a:sym typeface="Calibri (MS) Bold"/>
              </a:rPr>
              <a:t>Stakeholder Types </a:t>
            </a:r>
          </a:p>
        </p:txBody>
      </p:sp>
      <p:grpSp>
        <p:nvGrpSpPr>
          <p:cNvPr id="9" name="Group 9"/>
          <p:cNvGrpSpPr/>
          <p:nvPr/>
        </p:nvGrpSpPr>
        <p:grpSpPr>
          <a:xfrm>
            <a:off x="0" y="1860382"/>
            <a:ext cx="6290101" cy="6148574"/>
            <a:chOff x="0" y="0"/>
            <a:chExt cx="8386802" cy="8198099"/>
          </a:xfrm>
        </p:grpSpPr>
        <p:sp>
          <p:nvSpPr>
            <p:cNvPr id="10" name="Freeform 10"/>
            <p:cNvSpPr/>
            <p:nvPr/>
          </p:nvSpPr>
          <p:spPr>
            <a:xfrm>
              <a:off x="0" y="0"/>
              <a:ext cx="8386802" cy="8198099"/>
            </a:xfrm>
            <a:custGeom>
              <a:avLst/>
              <a:gdLst/>
              <a:ahLst/>
              <a:cxnLst/>
              <a:rect l="l" t="t" r="r" b="b"/>
              <a:pathLst>
                <a:path w="8386802" h="8198099">
                  <a:moveTo>
                    <a:pt x="0" y="0"/>
                  </a:moveTo>
                  <a:lnTo>
                    <a:pt x="8386802" y="0"/>
                  </a:lnTo>
                  <a:lnTo>
                    <a:pt x="8386802" y="8198099"/>
                  </a:lnTo>
                  <a:lnTo>
                    <a:pt x="0" y="8198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960937">
              <a:off x="772473" y="4822223"/>
              <a:ext cx="2391487" cy="1975966"/>
            </a:xfrm>
            <a:custGeom>
              <a:avLst/>
              <a:gdLst/>
              <a:ahLst/>
              <a:cxnLst/>
              <a:rect l="l" t="t" r="r" b="b"/>
              <a:pathLst>
                <a:path w="2391487" h="1975966">
                  <a:moveTo>
                    <a:pt x="0" y="0"/>
                  </a:moveTo>
                  <a:lnTo>
                    <a:pt x="2391487" y="0"/>
                  </a:lnTo>
                  <a:lnTo>
                    <a:pt x="2391487" y="1975966"/>
                  </a:lnTo>
                  <a:lnTo>
                    <a:pt x="0" y="1975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3" name="TextBox 9">
            <a:extLst>
              <a:ext uri="{FF2B5EF4-FFF2-40B4-BE49-F238E27FC236}">
                <a16:creationId xmlns:a16="http://schemas.microsoft.com/office/drawing/2014/main" id="{BACF225F-F3C7-07AC-F72C-BBF7323920C7}"/>
              </a:ext>
            </a:extLst>
          </p:cNvPr>
          <p:cNvSpPr txBox="1"/>
          <p:nvPr/>
        </p:nvSpPr>
        <p:spPr>
          <a:xfrm>
            <a:off x="5971703" y="8532581"/>
            <a:ext cx="12004366" cy="1666097"/>
          </a:xfrm>
          <a:prstGeom prst="rect">
            <a:avLst/>
          </a:prstGeom>
        </p:spPr>
        <p:txBody>
          <a:bodyPr lIns="0" tIns="0" rIns="0" bIns="0" rtlCol="0" anchor="t">
            <a:spAutoFit/>
          </a:bodyPr>
          <a:lstStyle/>
          <a:p>
            <a:pPr algn="r">
              <a:lnSpc>
                <a:spcPts val="6719"/>
              </a:lnSpc>
            </a:pPr>
            <a:r>
              <a:rPr lang="en-US" sz="4800" b="1" dirty="0">
                <a:solidFill>
                  <a:srgbClr val="E7DDD1"/>
                </a:solidFill>
                <a:latin typeface="Calibri (MS) Bold"/>
                <a:ea typeface="Calibri (MS) Bold"/>
                <a:cs typeface="Calibri (MS) Bold"/>
                <a:sym typeface="Calibri (MS) Bold"/>
              </a:rPr>
              <a:t>Strategic Communication: </a:t>
            </a:r>
          </a:p>
          <a:p>
            <a:pPr algn="r">
              <a:lnSpc>
                <a:spcPts val="6719"/>
              </a:lnSpc>
              <a:spcBef>
                <a:spcPct val="0"/>
              </a:spcBef>
            </a:pPr>
            <a:r>
              <a:rPr lang="en-US" sz="4800" b="1" dirty="0">
                <a:solidFill>
                  <a:srgbClr val="E7DDD1"/>
                </a:solidFill>
                <a:latin typeface="Calibri (MS) Bold"/>
                <a:ea typeface="Calibri (MS) Bold"/>
                <a:cs typeface="Calibri (MS) Bold"/>
                <a:sym typeface="Calibri (MS) Bold"/>
              </a:rPr>
              <a:t>How to Build Stakeholder Trust &amp; Alignment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3316</Words>
  <Application>Microsoft Office PowerPoint</Application>
  <PresentationFormat>Custom</PresentationFormat>
  <Paragraphs>482</Paragraphs>
  <Slides>34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Gladiola</vt:lpstr>
      <vt:lpstr>Arial</vt:lpstr>
      <vt:lpstr>Calibri</vt:lpstr>
      <vt:lpstr>Calibri (MS)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Communication: How to Build Stakeholder Trust and Alignment</dc:title>
  <cp:lastModifiedBy>Nikki M Duncan</cp:lastModifiedBy>
  <cp:revision>2</cp:revision>
  <dcterms:created xsi:type="dcterms:W3CDTF">2006-08-16T00:00:00Z</dcterms:created>
  <dcterms:modified xsi:type="dcterms:W3CDTF">2025-10-10T04:06:17Z</dcterms:modified>
  <dc:identifier>DAGsgzU1Sek</dc:identifier>
</cp:coreProperties>
</file>